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2.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60" r:id="rId1"/>
  </p:sldMasterIdLst>
  <p:notesMasterIdLst>
    <p:notesMasterId r:id="rId26"/>
  </p:notesMasterIdLst>
  <p:handoutMasterIdLst>
    <p:handoutMasterId r:id="rId27"/>
  </p:handoutMasterIdLst>
  <p:sldIdLst>
    <p:sldId id="256" r:id="rId2"/>
    <p:sldId id="273" r:id="rId3"/>
    <p:sldId id="257" r:id="rId4"/>
    <p:sldId id="291" r:id="rId5"/>
    <p:sldId id="292" r:id="rId6"/>
    <p:sldId id="282" r:id="rId7"/>
    <p:sldId id="294" r:id="rId8"/>
    <p:sldId id="261" r:id="rId9"/>
    <p:sldId id="283" r:id="rId10"/>
    <p:sldId id="275" r:id="rId11"/>
    <p:sldId id="276" r:id="rId12"/>
    <p:sldId id="295" r:id="rId13"/>
    <p:sldId id="277" r:id="rId14"/>
    <p:sldId id="296" r:id="rId15"/>
    <p:sldId id="271" r:id="rId16"/>
    <p:sldId id="280" r:id="rId17"/>
    <p:sldId id="297" r:id="rId18"/>
    <p:sldId id="284" r:id="rId19"/>
    <p:sldId id="290" r:id="rId20"/>
    <p:sldId id="288" r:id="rId21"/>
    <p:sldId id="287" r:id="rId22"/>
    <p:sldId id="289" r:id="rId23"/>
    <p:sldId id="286" r:id="rId24"/>
    <p:sldId id="272" r:id="rId2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EFF4"/>
    <a:srgbClr val="C4E6EE"/>
    <a:srgbClr val="9CD6E4"/>
    <a:srgbClr val="D2F0F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B301B821-A1FF-4177-AEE7-76D212191A09}" styleName="סגנון ביניים 1 - הדגשה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7AC3CCA-C797-4891-BE02-D94E43425B78}" styleName="סגנון ביניים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סגנון ביניים 2 - הדגשה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סגנון ביניים 2 - הדגשה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סגנון ביניים 2 - הדגשה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019" autoAdjust="0"/>
    <p:restoredTop sz="59884" autoAdjust="0"/>
  </p:normalViewPr>
  <p:slideViewPr>
    <p:cSldViewPr snapToGrid="0">
      <p:cViewPr varScale="1">
        <p:scale>
          <a:sx n="67" d="100"/>
          <a:sy n="67" d="100"/>
        </p:scale>
        <p:origin x="2742"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4144483" y="0"/>
            <a:ext cx="3170717" cy="481604"/>
          </a:xfrm>
          <a:prstGeom prst="rect">
            <a:avLst/>
          </a:prstGeom>
        </p:spPr>
        <p:txBody>
          <a:bodyPr vert="horz" lIns="91440" tIns="45720" rIns="91440" bIns="45720" rtlCol="1"/>
          <a:lstStyle>
            <a:lvl1pPr algn="r">
              <a:defRPr sz="1200"/>
            </a:lvl1pPr>
          </a:lstStyle>
          <a:p>
            <a:r>
              <a:rPr lang="he-IL" smtClean="0"/>
              <a:t>פרק 1 - האי כלכל - מצגת הוראה </a:t>
            </a:r>
            <a:endParaRPr lang="he-IL"/>
          </a:p>
        </p:txBody>
      </p:sp>
      <p:sp>
        <p:nvSpPr>
          <p:cNvPr id="3" name="מציין מיקום של תאריך 2"/>
          <p:cNvSpPr>
            <a:spLocks noGrp="1"/>
          </p:cNvSpPr>
          <p:nvPr>
            <p:ph type="dt" sz="quarter" idx="1"/>
          </p:nvPr>
        </p:nvSpPr>
        <p:spPr>
          <a:xfrm>
            <a:off x="1709" y="0"/>
            <a:ext cx="3170717" cy="481604"/>
          </a:xfrm>
          <a:prstGeom prst="rect">
            <a:avLst/>
          </a:prstGeom>
        </p:spPr>
        <p:txBody>
          <a:bodyPr vert="horz" lIns="91440" tIns="45720" rIns="91440" bIns="45720" rtlCol="1"/>
          <a:lstStyle>
            <a:lvl1pPr algn="l">
              <a:defRPr sz="1200"/>
            </a:lvl1pPr>
          </a:lstStyle>
          <a:p>
            <a:r>
              <a:rPr lang="en-US" smtClean="0"/>
              <a:t>01/01/2016</a:t>
            </a:r>
            <a:endParaRPr lang="he-IL"/>
          </a:p>
        </p:txBody>
      </p:sp>
      <p:sp>
        <p:nvSpPr>
          <p:cNvPr id="4" name="מציין מיקום של כותרת תחתונה 3"/>
          <p:cNvSpPr>
            <a:spLocks noGrp="1"/>
          </p:cNvSpPr>
          <p:nvPr>
            <p:ph type="ftr" sz="quarter" idx="2"/>
          </p:nvPr>
        </p:nvSpPr>
        <p:spPr>
          <a:xfrm>
            <a:off x="4144483" y="9119596"/>
            <a:ext cx="3170717" cy="481604"/>
          </a:xfrm>
          <a:prstGeom prst="rect">
            <a:avLst/>
          </a:prstGeom>
        </p:spPr>
        <p:txBody>
          <a:bodyPr vert="horz" lIns="91440" tIns="45720" rIns="91440" bIns="45720" rtlCol="1" anchor="b"/>
          <a:lstStyle>
            <a:lvl1pPr algn="r">
              <a:defRPr sz="1200"/>
            </a:lvl1pPr>
          </a:lstStyle>
          <a:p>
            <a:endParaRPr lang="he-IL"/>
          </a:p>
        </p:txBody>
      </p:sp>
      <p:sp>
        <p:nvSpPr>
          <p:cNvPr id="5" name="מציין מיקום של מספר שקופית 4"/>
          <p:cNvSpPr>
            <a:spLocks noGrp="1"/>
          </p:cNvSpPr>
          <p:nvPr>
            <p:ph type="sldNum" sz="quarter" idx="3"/>
          </p:nvPr>
        </p:nvSpPr>
        <p:spPr>
          <a:xfrm>
            <a:off x="1709" y="9119596"/>
            <a:ext cx="3170717" cy="481604"/>
          </a:xfrm>
          <a:prstGeom prst="rect">
            <a:avLst/>
          </a:prstGeom>
        </p:spPr>
        <p:txBody>
          <a:bodyPr vert="horz" lIns="91440" tIns="45720" rIns="91440" bIns="45720" rtlCol="1" anchor="b"/>
          <a:lstStyle>
            <a:lvl1pPr algn="l">
              <a:defRPr sz="1200"/>
            </a:lvl1pPr>
          </a:lstStyle>
          <a:p>
            <a:fld id="{7EA0864F-6505-48B1-A364-4591A729391A}" type="slidenum">
              <a:rPr lang="he-IL" smtClean="0"/>
              <a:t>‹#›</a:t>
            </a:fld>
            <a:endParaRPr lang="he-IL"/>
          </a:p>
        </p:txBody>
      </p:sp>
    </p:spTree>
    <p:extLst>
      <p:ext uri="{BB962C8B-B14F-4D97-AF65-F5344CB8AC3E}">
        <p14:creationId xmlns:p14="http://schemas.microsoft.com/office/powerpoint/2010/main" val="3340283956"/>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r>
              <a:rPr lang="he-IL" smtClean="0"/>
              <a:t>פרק 1 - האי כלכל - מצגת הוראה </a:t>
            </a:r>
            <a:endParaRPr lang="en-US"/>
          </a:p>
        </p:txBody>
      </p:sp>
      <p:sp>
        <p:nvSpPr>
          <p:cNvPr id="3" name="מציין מיקום של תאריך 2"/>
          <p:cNvSpPr>
            <a:spLocks noGrp="1"/>
          </p:cNvSpPr>
          <p:nvPr>
            <p:ph type="dt" idx="1"/>
          </p:nvPr>
        </p:nvSpPr>
        <p:spPr>
          <a:xfrm>
            <a:off x="4143588" y="1"/>
            <a:ext cx="3169920" cy="480060"/>
          </a:xfrm>
          <a:prstGeom prst="rect">
            <a:avLst/>
          </a:prstGeom>
        </p:spPr>
        <p:txBody>
          <a:bodyPr vert="horz" lIns="91440" tIns="45720" rIns="91440" bIns="45720" rtlCol="0"/>
          <a:lstStyle>
            <a:lvl1pPr algn="r">
              <a:defRPr sz="1200"/>
            </a:lvl1pPr>
          </a:lstStyle>
          <a:p>
            <a:r>
              <a:rPr lang="en-US" smtClean="0"/>
              <a:t>01/01/2016</a:t>
            </a:r>
            <a:endParaRPr lang="en-US"/>
          </a:p>
        </p:txBody>
      </p:sp>
      <p:sp>
        <p:nvSpPr>
          <p:cNvPr id="4" name="מציין מיקום של תמונת שקופית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US"/>
          </a:p>
        </p:txBody>
      </p:sp>
      <p:sp>
        <p:nvSpPr>
          <p:cNvPr id="5" name="מציין מיקום של הערות 4"/>
          <p:cNvSpPr>
            <a:spLocks noGrp="1"/>
          </p:cNvSpPr>
          <p:nvPr>
            <p:ph type="body" sz="quarter" idx="3"/>
          </p:nvPr>
        </p:nvSpPr>
        <p:spPr>
          <a:xfrm>
            <a:off x="731521" y="4560571"/>
            <a:ext cx="5852160" cy="4320540"/>
          </a:xfrm>
          <a:prstGeom prst="rect">
            <a:avLst/>
          </a:prstGeom>
        </p:spPr>
        <p:txBody>
          <a:bodyPr vert="horz" lIns="91440" tIns="45720" rIns="91440" bIns="45720" rtlCol="0"/>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6" name="מציין מיקום של כותרת תחתונה 5"/>
          <p:cNvSpPr>
            <a:spLocks noGrp="1"/>
          </p:cNvSpPr>
          <p:nvPr>
            <p:ph type="ftr" sz="quarter" idx="4"/>
          </p:nvPr>
        </p:nvSpPr>
        <p:spPr>
          <a:xfrm>
            <a:off x="0" y="9119475"/>
            <a:ext cx="3169920" cy="480060"/>
          </a:xfrm>
          <a:prstGeom prst="rect">
            <a:avLst/>
          </a:prstGeom>
        </p:spPr>
        <p:txBody>
          <a:bodyPr vert="horz" lIns="91440" tIns="45720" rIns="91440" bIns="45720" rtlCol="0" anchor="b"/>
          <a:lstStyle>
            <a:lvl1pPr algn="l">
              <a:defRPr sz="1200"/>
            </a:lvl1pPr>
          </a:lstStyle>
          <a:p>
            <a:endParaRPr lang="en-US"/>
          </a:p>
        </p:txBody>
      </p:sp>
      <p:sp>
        <p:nvSpPr>
          <p:cNvPr id="7" name="מציין מיקום של מספר שקופית 6"/>
          <p:cNvSpPr>
            <a:spLocks noGrp="1"/>
          </p:cNvSpPr>
          <p:nvPr>
            <p:ph type="sldNum" sz="quarter" idx="5"/>
          </p:nvPr>
        </p:nvSpPr>
        <p:spPr>
          <a:xfrm>
            <a:off x="4143588" y="9119475"/>
            <a:ext cx="3169920" cy="480060"/>
          </a:xfrm>
          <a:prstGeom prst="rect">
            <a:avLst/>
          </a:prstGeom>
        </p:spPr>
        <p:txBody>
          <a:bodyPr vert="horz" lIns="91440" tIns="45720" rIns="91440" bIns="45720" rtlCol="0" anchor="b"/>
          <a:lstStyle>
            <a:lvl1pPr algn="r">
              <a:defRPr sz="1200"/>
            </a:lvl1pPr>
          </a:lstStyle>
          <a:p>
            <a:fld id="{A9ACF5D8-912D-44A4-B812-EECEAF563102}" type="slidenum">
              <a:rPr lang="en-US" smtClean="0"/>
              <a:t>‹#›</a:t>
            </a:fld>
            <a:endParaRPr lang="en-US"/>
          </a:p>
        </p:txBody>
      </p:sp>
    </p:spTree>
    <p:extLst>
      <p:ext uri="{BB962C8B-B14F-4D97-AF65-F5344CB8AC3E}">
        <p14:creationId xmlns:p14="http://schemas.microsoft.com/office/powerpoint/2010/main" val="2321515223"/>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2.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r>
              <a:rPr lang="he-IL" dirty="0" smtClean="0"/>
              <a:t>לתכנית</a:t>
            </a:r>
            <a:r>
              <a:rPr lang="he-IL" baseline="0" dirty="0" smtClean="0"/>
              <a:t> שלנו קוראים "לתפוס את הכסף" מה לפי דעתכם אנחנו הולכים ללמוד כאן?</a:t>
            </a:r>
          </a:p>
          <a:p>
            <a:pPr algn="r" rtl="1"/>
            <a:endParaRPr lang="he-IL" baseline="0" dirty="0" smtClean="0"/>
          </a:p>
          <a:p>
            <a:pPr algn="r" rtl="1"/>
            <a:r>
              <a:rPr lang="he-IL" baseline="0" dirty="0" smtClean="0"/>
              <a:t>תשובה- אנחנו הולכים ללמוד איך להתנהל נכון עם הכסף שלי</a:t>
            </a:r>
          </a:p>
          <a:p>
            <a:pPr algn="r" rtl="1"/>
            <a:endParaRPr lang="he-IL" baseline="0" dirty="0" smtClean="0"/>
          </a:p>
          <a:p>
            <a:pPr algn="r" rtl="1"/>
            <a:r>
              <a:rPr lang="he-IL" baseline="0" dirty="0" smtClean="0"/>
              <a:t>בהתחלה- יש לנו מזל, אנחנו יוצאים להפלגה!</a:t>
            </a:r>
            <a:endParaRPr lang="he-IL" dirty="0"/>
          </a:p>
        </p:txBody>
      </p:sp>
      <p:sp>
        <p:nvSpPr>
          <p:cNvPr id="5" name="מציין מיקום של כותרת עליונה 4"/>
          <p:cNvSpPr>
            <a:spLocks noGrp="1"/>
          </p:cNvSpPr>
          <p:nvPr>
            <p:ph type="hdr" sz="quarter" idx="10"/>
          </p:nvPr>
        </p:nvSpPr>
        <p:spPr/>
        <p:txBody>
          <a:bodyPr/>
          <a:lstStyle/>
          <a:p>
            <a:r>
              <a:rPr lang="he-IL" smtClean="0"/>
              <a:t>פרק 1 - האי כלכל - מצגת הוראה </a:t>
            </a:r>
            <a:endParaRPr lang="en-US"/>
          </a:p>
        </p:txBody>
      </p:sp>
    </p:spTree>
    <p:extLst>
      <p:ext uri="{BB962C8B-B14F-4D97-AF65-F5344CB8AC3E}">
        <p14:creationId xmlns:p14="http://schemas.microsoft.com/office/powerpoint/2010/main" val="18381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a:r>
              <a:rPr lang="he-IL" dirty="0" smtClean="0"/>
              <a:t>אינטראקציה בפורום הכיתתי</a:t>
            </a:r>
          </a:p>
          <a:p>
            <a:pPr algn="r"/>
            <a:r>
              <a:rPr lang="he-IL" dirty="0" smtClean="0"/>
              <a:t>מומלץ</a:t>
            </a:r>
            <a:r>
              <a:rPr lang="he-IL" baseline="0" dirty="0" smtClean="0"/>
              <a:t> להתחיל את האינטראקציה משמאל לימין- להתחיל עם הקטגוריה של אתר אינטרנט</a:t>
            </a:r>
            <a:endParaRPr lang="en-US" baseline="0" dirty="0" smtClean="0"/>
          </a:p>
          <a:p>
            <a:pPr algn="r"/>
            <a:r>
              <a:rPr lang="he-IL" baseline="0" dirty="0" smtClean="0"/>
              <a:t>הערה – ניתן לבצע את הפעילות גם באופן </a:t>
            </a:r>
            <a:r>
              <a:rPr lang="he-IL" baseline="0" dirty="0" err="1" smtClean="0"/>
              <a:t>אינטרקטיבי</a:t>
            </a:r>
            <a:r>
              <a:rPr lang="he-IL" baseline="0" dirty="0" smtClean="0"/>
              <a:t> על ידי לחיצה על התמונה.</a:t>
            </a:r>
            <a:endParaRPr lang="he-IL" dirty="0"/>
          </a:p>
        </p:txBody>
      </p:sp>
      <p:sp>
        <p:nvSpPr>
          <p:cNvPr id="5" name="מציין מיקום של כותרת עליונה 4"/>
          <p:cNvSpPr>
            <a:spLocks noGrp="1"/>
          </p:cNvSpPr>
          <p:nvPr>
            <p:ph type="hdr" sz="quarter" idx="10"/>
          </p:nvPr>
        </p:nvSpPr>
        <p:spPr/>
        <p:txBody>
          <a:bodyPr/>
          <a:lstStyle/>
          <a:p>
            <a:r>
              <a:rPr lang="he-IL" smtClean="0"/>
              <a:t>פרק 1 - האי כלכל - מצגת הוראה </a:t>
            </a:r>
            <a:endParaRPr lang="en-US"/>
          </a:p>
        </p:txBody>
      </p:sp>
    </p:spTree>
    <p:extLst>
      <p:ext uri="{BB962C8B-B14F-4D97-AF65-F5344CB8AC3E}">
        <p14:creationId xmlns:p14="http://schemas.microsoft.com/office/powerpoint/2010/main" val="9159085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a:r>
              <a:rPr lang="he-IL" dirty="0" smtClean="0"/>
              <a:t>פעילות</a:t>
            </a:r>
            <a:r>
              <a:rPr lang="he-IL" baseline="0" dirty="0" smtClean="0"/>
              <a:t> בפורום הכיתתי</a:t>
            </a:r>
          </a:p>
          <a:p>
            <a:pPr algn="r"/>
            <a:endParaRPr lang="he-IL" baseline="0" dirty="0" smtClean="0"/>
          </a:p>
          <a:p>
            <a:pPr algn="r"/>
            <a:endParaRPr lang="he-IL" baseline="0" dirty="0" smtClean="0"/>
          </a:p>
          <a:p>
            <a:pPr algn="r"/>
            <a:r>
              <a:rPr lang="he-IL" baseline="0" dirty="0" smtClean="0"/>
              <a:t>סיכום השיעור הראשון- אנחנו באי כלכל, הבנו איזה משאבים יש לנו בכדי לשרוד</a:t>
            </a:r>
            <a:endParaRPr lang="he-IL" dirty="0"/>
          </a:p>
        </p:txBody>
      </p:sp>
      <p:sp>
        <p:nvSpPr>
          <p:cNvPr id="5" name="מציין מיקום של כותרת עליונה 4"/>
          <p:cNvSpPr>
            <a:spLocks noGrp="1"/>
          </p:cNvSpPr>
          <p:nvPr>
            <p:ph type="hdr" sz="quarter" idx="10"/>
          </p:nvPr>
        </p:nvSpPr>
        <p:spPr/>
        <p:txBody>
          <a:bodyPr/>
          <a:lstStyle/>
          <a:p>
            <a:r>
              <a:rPr lang="he-IL" smtClean="0"/>
              <a:t>פרק 1 - האי כלכל - מצגת הוראה </a:t>
            </a:r>
            <a:endParaRPr lang="en-US"/>
          </a:p>
        </p:txBody>
      </p:sp>
    </p:spTree>
    <p:extLst>
      <p:ext uri="{BB962C8B-B14F-4D97-AF65-F5344CB8AC3E}">
        <p14:creationId xmlns:p14="http://schemas.microsoft.com/office/powerpoint/2010/main" val="35904354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r>
              <a:rPr lang="he-IL" dirty="0" smtClean="0"/>
              <a:t>לפני</a:t>
            </a:r>
            <a:r>
              <a:rPr lang="he-IL" baseline="0" dirty="0" smtClean="0"/>
              <a:t> הצגת המשימה– על הקבוצות לבחור מתנדב שייצג אותם במשימה.</a:t>
            </a:r>
          </a:p>
          <a:p>
            <a:pPr algn="r" rtl="1"/>
            <a:r>
              <a:rPr lang="he-IL" baseline="0" dirty="0" smtClean="0"/>
              <a:t>בשלב זה ניתן להזכיר, כי לאורך התכנית הקבוצות יצטרכו לעמוד באתגרים שונים וכי כל פעם יהיה עליהם לבחור מתנדב אחר מהקבוצה שייצג אותם.</a:t>
            </a:r>
          </a:p>
          <a:p>
            <a:pPr algn="r" rtl="1"/>
            <a:endParaRPr lang="he-IL" dirty="0"/>
          </a:p>
        </p:txBody>
      </p:sp>
      <p:sp>
        <p:nvSpPr>
          <p:cNvPr id="5" name="מציין מיקום של כותרת עליונה 4"/>
          <p:cNvSpPr>
            <a:spLocks noGrp="1"/>
          </p:cNvSpPr>
          <p:nvPr>
            <p:ph type="hdr" sz="quarter" idx="10"/>
          </p:nvPr>
        </p:nvSpPr>
        <p:spPr/>
        <p:txBody>
          <a:bodyPr/>
          <a:lstStyle/>
          <a:p>
            <a:r>
              <a:rPr lang="he-IL" smtClean="0"/>
              <a:t>פרק 1 - האי כלכל - מצגת הוראה </a:t>
            </a:r>
            <a:endParaRPr lang="en-US"/>
          </a:p>
        </p:txBody>
      </p:sp>
    </p:spTree>
    <p:extLst>
      <p:ext uri="{BB962C8B-B14F-4D97-AF65-F5344CB8AC3E}">
        <p14:creationId xmlns:p14="http://schemas.microsoft.com/office/powerpoint/2010/main" val="8749049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r>
              <a:rPr lang="he-IL" dirty="0" smtClean="0"/>
              <a:t>פעילות (10 דקות)</a:t>
            </a:r>
          </a:p>
          <a:p>
            <a:pPr marL="0" marR="0" indent="0" algn="r" defTabSz="914400" rtl="1" eaLnBrk="1" fontAlgn="auto" latinLnBrk="0" hangingPunct="1">
              <a:lnSpc>
                <a:spcPct val="100000"/>
              </a:lnSpc>
              <a:spcBef>
                <a:spcPts val="0"/>
              </a:spcBef>
              <a:spcAft>
                <a:spcPts val="0"/>
              </a:spcAft>
              <a:buClrTx/>
              <a:buSzTx/>
              <a:buFontTx/>
              <a:buNone/>
              <a:tabLst/>
              <a:defRPr/>
            </a:pPr>
            <a:r>
              <a:rPr lang="he-IL" dirty="0" smtClean="0"/>
              <a:t>שלב ראשון- בחירת נציג</a:t>
            </a:r>
            <a:r>
              <a:rPr lang="he-IL" baseline="0" dirty="0" smtClean="0"/>
              <a:t> מכל קבוצה, וחלוקת דפי המשימה (2 דפים – הרחבה במערך)</a:t>
            </a:r>
          </a:p>
          <a:p>
            <a:pPr algn="r" rtl="1"/>
            <a:endParaRPr lang="he-IL" baseline="0" dirty="0" smtClean="0"/>
          </a:p>
          <a:p>
            <a:pPr algn="r" rtl="1"/>
            <a:r>
              <a:rPr lang="he-IL" b="0" baseline="0" dirty="0" smtClean="0"/>
              <a:t>שלב שני- הגדרת המטרה המשחקית:</a:t>
            </a:r>
          </a:p>
          <a:p>
            <a:pPr marL="228600" marR="0" indent="-228600" algn="r" defTabSz="914400" rtl="1" eaLnBrk="1" fontAlgn="auto" latinLnBrk="0" hangingPunct="1">
              <a:lnSpc>
                <a:spcPct val="100000"/>
              </a:lnSpc>
              <a:spcBef>
                <a:spcPts val="0"/>
              </a:spcBef>
              <a:spcAft>
                <a:spcPts val="0"/>
              </a:spcAft>
              <a:buClrTx/>
              <a:buSzTx/>
              <a:buFontTx/>
              <a:buAutoNum type="arabicPeriod"/>
              <a:tabLst/>
              <a:defRPr/>
            </a:pPr>
            <a:r>
              <a:rPr lang="he-IL" sz="1200" b="0" dirty="0" smtClean="0"/>
              <a:t>לרשותכם 8 שעות הכנה ורשימת מוצרים לבחירה.</a:t>
            </a:r>
            <a:r>
              <a:rPr lang="en-US" sz="1200" b="0" dirty="0" smtClean="0"/>
              <a:t/>
            </a:r>
            <a:br>
              <a:rPr lang="en-US" sz="1200" b="0" dirty="0" smtClean="0"/>
            </a:br>
            <a:r>
              <a:rPr lang="he-IL" sz="1200" b="0" dirty="0" smtClean="0"/>
              <a:t>עליכם להרכיב את סל המוצרים הטוב ביותר שיעזור לכם </a:t>
            </a:r>
            <a:r>
              <a:rPr lang="he-IL" sz="1200" b="0" dirty="0" smtClean="0">
                <a:solidFill>
                  <a:srgbClr val="FF0000"/>
                </a:solidFill>
              </a:rPr>
              <a:t>לשרוד</a:t>
            </a:r>
            <a:r>
              <a:rPr lang="he-IL" sz="1200" b="0" dirty="0" smtClean="0"/>
              <a:t> </a:t>
            </a:r>
            <a:r>
              <a:rPr lang="he-IL" sz="1200" b="0" dirty="0" smtClean="0">
                <a:solidFill>
                  <a:srgbClr val="FF0000"/>
                </a:solidFill>
              </a:rPr>
              <a:t>את הלילה </a:t>
            </a:r>
            <a:r>
              <a:rPr lang="he-IL" sz="1200" b="0" dirty="0" smtClean="0"/>
              <a:t>הקרוב.</a:t>
            </a:r>
            <a:r>
              <a:rPr lang="en-US" sz="1200" b="0" dirty="0" smtClean="0"/>
              <a:t/>
            </a:r>
            <a:br>
              <a:rPr lang="en-US" sz="1200" b="0" dirty="0" smtClean="0"/>
            </a:br>
            <a:r>
              <a:rPr lang="he-IL" baseline="0" dirty="0" smtClean="0"/>
              <a:t>רמז: יש שני פריטים החיוניים ביותר בכדי לשרוד את הלילה!</a:t>
            </a:r>
          </a:p>
          <a:p>
            <a:pPr marL="228600" indent="-228600" algn="r" rtl="1">
              <a:buAutoNum type="arabicPeriod"/>
            </a:pPr>
            <a:endParaRPr lang="he-IL" baseline="0" dirty="0" smtClean="0"/>
          </a:p>
          <a:p>
            <a:pPr algn="r" rtl="1"/>
            <a:r>
              <a:rPr lang="he-IL" baseline="0" dirty="0" smtClean="0"/>
              <a:t>הערה:</a:t>
            </a:r>
            <a:r>
              <a:rPr lang="en-US" baseline="0" dirty="0" smtClean="0"/>
              <a:t> </a:t>
            </a:r>
            <a:endParaRPr lang="he-IL" baseline="0" dirty="0" smtClean="0"/>
          </a:p>
          <a:p>
            <a:pPr algn="r" rtl="1"/>
            <a:r>
              <a:rPr lang="he-IL" baseline="0" dirty="0" smtClean="0"/>
              <a:t>1. כשעוברים על הדוגמא חשוב להדגיש שכל איכות עולה כמות שונה של שעות, עליכם להרכיב את שמונה השעות הטובות ביותר</a:t>
            </a:r>
          </a:p>
          <a:p>
            <a:pPr algn="r" rtl="1"/>
            <a:r>
              <a:rPr lang="he-IL" baseline="0" dirty="0" smtClean="0"/>
              <a:t>לרשותכם עשר דקות, גו!</a:t>
            </a:r>
          </a:p>
          <a:p>
            <a:pPr algn="r" rtl="1"/>
            <a:r>
              <a:rPr lang="he-IL" baseline="0" dirty="0" smtClean="0"/>
              <a:t>2. אנו מעוניינים לראות שהקבוצות נתנו עדיפות לצורך המידי בלילה- מחסה וחימום היות ונאמר כי הלילה הקרוב יהיה גשום וקר. </a:t>
            </a:r>
            <a:endParaRPr lang="he-IL" dirty="0"/>
          </a:p>
        </p:txBody>
      </p:sp>
      <p:sp>
        <p:nvSpPr>
          <p:cNvPr id="5" name="מציין מיקום של כותרת עליונה 4"/>
          <p:cNvSpPr>
            <a:spLocks noGrp="1"/>
          </p:cNvSpPr>
          <p:nvPr>
            <p:ph type="hdr" sz="quarter" idx="10"/>
          </p:nvPr>
        </p:nvSpPr>
        <p:spPr/>
        <p:txBody>
          <a:bodyPr/>
          <a:lstStyle/>
          <a:p>
            <a:r>
              <a:rPr lang="he-IL" smtClean="0"/>
              <a:t>פרק 1 - האי כלכל - מצגת הוראה </a:t>
            </a:r>
            <a:endParaRPr lang="en-US"/>
          </a:p>
        </p:txBody>
      </p:sp>
    </p:spTree>
    <p:extLst>
      <p:ext uri="{BB962C8B-B14F-4D97-AF65-F5344CB8AC3E}">
        <p14:creationId xmlns:p14="http://schemas.microsoft.com/office/powerpoint/2010/main" val="4146950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r>
              <a:rPr lang="he-IL" dirty="0" smtClean="0"/>
              <a:t>הצגת ההבדלי</a:t>
            </a:r>
            <a:r>
              <a:rPr lang="he-IL" baseline="0" dirty="0" smtClean="0"/>
              <a:t> הזמן בבחירות. לשם ה</a:t>
            </a:r>
            <a:r>
              <a:rPr lang="he-IL" dirty="0" smtClean="0"/>
              <a:t>מחשה – נציג זאת על המוצר מחסה שמתוך רשימת המוצרים </a:t>
            </a:r>
          </a:p>
          <a:p>
            <a:pPr algn="r" rtl="1"/>
            <a:endParaRPr lang="he-IL" dirty="0"/>
          </a:p>
        </p:txBody>
      </p:sp>
      <p:sp>
        <p:nvSpPr>
          <p:cNvPr id="5" name="מציין מיקום של כותרת עליונה 4"/>
          <p:cNvSpPr>
            <a:spLocks noGrp="1"/>
          </p:cNvSpPr>
          <p:nvPr>
            <p:ph type="hdr" sz="quarter" idx="10"/>
          </p:nvPr>
        </p:nvSpPr>
        <p:spPr/>
        <p:txBody>
          <a:bodyPr/>
          <a:lstStyle/>
          <a:p>
            <a:r>
              <a:rPr lang="he-IL" smtClean="0"/>
              <a:t>פרק 1 - האי כלכל - מצגת הוראה </a:t>
            </a:r>
            <a:endParaRPr lang="en-US"/>
          </a:p>
        </p:txBody>
      </p:sp>
    </p:spTree>
    <p:extLst>
      <p:ext uri="{BB962C8B-B14F-4D97-AF65-F5344CB8AC3E}">
        <p14:creationId xmlns:p14="http://schemas.microsoft.com/office/powerpoint/2010/main" val="17000804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r>
              <a:rPr lang="he-IL" dirty="0" smtClean="0"/>
              <a:t>כל נציג מגיע עם "דף התכנון" לקדמת הכיתה.</a:t>
            </a:r>
          </a:p>
          <a:p>
            <a:pPr algn="r" rtl="1"/>
            <a:r>
              <a:rPr lang="he-IL" dirty="0" smtClean="0"/>
              <a:t>שאלות לנציגים:</a:t>
            </a:r>
          </a:p>
          <a:p>
            <a:pPr marL="228600" indent="-228600" algn="r" rtl="1">
              <a:buAutoNum type="arabicPeriod"/>
            </a:pPr>
            <a:r>
              <a:rPr lang="he-IL" dirty="0" smtClean="0"/>
              <a:t>איך</a:t>
            </a:r>
            <a:r>
              <a:rPr lang="he-IL" baseline="0" dirty="0" smtClean="0"/>
              <a:t> הייתה המשימה – קלה/ קשה?</a:t>
            </a:r>
          </a:p>
          <a:p>
            <a:pPr marL="228600" indent="-228600" algn="r" rtl="1">
              <a:buAutoNum type="arabicPeriod"/>
            </a:pPr>
            <a:r>
              <a:rPr lang="he-IL" baseline="0" dirty="0" smtClean="0"/>
              <a:t>מי הצליח למלא 8 שעות? </a:t>
            </a:r>
          </a:p>
          <a:p>
            <a:pPr algn="r" rtl="1"/>
            <a:r>
              <a:rPr lang="he-IL" baseline="0" dirty="0" smtClean="0"/>
              <a:t>2. מהן בחירות הקבוצה? ומה היו שיקולים שהנחו אתכם בבחירתם?</a:t>
            </a:r>
          </a:p>
          <a:p>
            <a:pPr algn="r" rtl="1"/>
            <a:endParaRPr lang="he-IL" baseline="0" dirty="0" smtClean="0"/>
          </a:p>
          <a:p>
            <a:pPr algn="r" rtl="1"/>
            <a:r>
              <a:rPr lang="he-IL" baseline="0" dirty="0" smtClean="0"/>
              <a:t>סיכום ביניים: בהתאם לבחירות התלמידים</a:t>
            </a:r>
          </a:p>
          <a:p>
            <a:pPr algn="r" rtl="1"/>
            <a:r>
              <a:rPr lang="he-IL" baseline="0" dirty="0" smtClean="0"/>
              <a:t>התייחסות לשוני ולדמיון בבחירות הקבוצות וחשיפת שני המוצרים החשובים ביותר להישרדות ללילה - מחסה וחימום</a:t>
            </a:r>
          </a:p>
          <a:p>
            <a:pPr algn="r" rtl="1"/>
            <a:endParaRPr lang="he-IL" baseline="0" dirty="0" smtClean="0"/>
          </a:p>
          <a:p>
            <a:pPr algn="r" rtl="1"/>
            <a:r>
              <a:rPr lang="he-IL" baseline="0" dirty="0" smtClean="0"/>
              <a:t>הכרזה על המנצחים: (קבוצה שעמדה בשני התנאים הבאים):</a:t>
            </a:r>
          </a:p>
          <a:p>
            <a:pPr algn="r" rtl="1"/>
            <a:r>
              <a:rPr lang="he-IL" baseline="0" dirty="0" smtClean="0"/>
              <a:t>1. הקבוצה עמדה במכסת הזמנים שהוקצתה לה</a:t>
            </a:r>
          </a:p>
          <a:p>
            <a:pPr algn="r" rtl="1"/>
            <a:r>
              <a:rPr lang="he-IL" baseline="0" dirty="0" smtClean="0"/>
              <a:t>2. הקבוצה כללה בתכנון את המוצרים החיוניים (ללא התייחסות לאיכות)</a:t>
            </a:r>
          </a:p>
        </p:txBody>
      </p:sp>
      <p:sp>
        <p:nvSpPr>
          <p:cNvPr id="5" name="מציין מיקום של כותרת עליונה 4"/>
          <p:cNvSpPr>
            <a:spLocks noGrp="1"/>
          </p:cNvSpPr>
          <p:nvPr>
            <p:ph type="hdr" sz="quarter" idx="10"/>
          </p:nvPr>
        </p:nvSpPr>
        <p:spPr/>
        <p:txBody>
          <a:bodyPr/>
          <a:lstStyle/>
          <a:p>
            <a:r>
              <a:rPr lang="he-IL" smtClean="0"/>
              <a:t>פרק 1 - האי כלכל - מצגת הוראה </a:t>
            </a:r>
            <a:endParaRPr lang="en-US"/>
          </a:p>
        </p:txBody>
      </p:sp>
    </p:spTree>
    <p:extLst>
      <p:ext uri="{BB962C8B-B14F-4D97-AF65-F5344CB8AC3E}">
        <p14:creationId xmlns:p14="http://schemas.microsoft.com/office/powerpoint/2010/main" val="18604377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r>
              <a:rPr lang="he-IL" baseline="0" dirty="0" smtClean="0"/>
              <a:t>פעילות ( 15 דקות) </a:t>
            </a:r>
          </a:p>
          <a:p>
            <a:pPr algn="r" rtl="1"/>
            <a:endParaRPr lang="he-IL" baseline="0" dirty="0" smtClean="0"/>
          </a:p>
          <a:p>
            <a:pPr algn="r" rtl="1"/>
            <a:r>
              <a:rPr lang="he-IL" baseline="0" dirty="0" smtClean="0"/>
              <a:t>שלב 1: סיכום הפעילות הקודמת והצגת המשך המשימה</a:t>
            </a:r>
          </a:p>
          <a:p>
            <a:pPr marL="0" marR="0" indent="0" algn="r" defTabSz="914400" rtl="1" eaLnBrk="1" fontAlgn="auto" latinLnBrk="0" hangingPunct="1">
              <a:lnSpc>
                <a:spcPct val="100000"/>
              </a:lnSpc>
              <a:spcBef>
                <a:spcPts val="0"/>
              </a:spcBef>
              <a:spcAft>
                <a:spcPts val="0"/>
              </a:spcAft>
              <a:buClrTx/>
              <a:buSzTx/>
              <a:buFontTx/>
              <a:buNone/>
              <a:tabLst/>
              <a:defRPr/>
            </a:pPr>
            <a:endParaRPr lang="he-IL" b="0"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0" baseline="0" dirty="0" smtClean="0"/>
              <a:t>שלב 2: הגדרת המטרה המשחקית.</a:t>
            </a:r>
          </a:p>
          <a:p>
            <a:pPr marL="0" marR="0" indent="0" algn="r" defTabSz="914400" rtl="1" eaLnBrk="1" fontAlgn="auto" latinLnBrk="0" hangingPunct="1">
              <a:lnSpc>
                <a:spcPct val="100000"/>
              </a:lnSpc>
              <a:spcBef>
                <a:spcPts val="0"/>
              </a:spcBef>
              <a:spcAft>
                <a:spcPts val="0"/>
              </a:spcAft>
              <a:buClrTx/>
              <a:buSzTx/>
              <a:buFontTx/>
              <a:buNone/>
              <a:tabLst/>
              <a:defRPr/>
            </a:pPr>
            <a:r>
              <a:rPr lang="he-IL" sz="1200" b="0" dirty="0" smtClean="0"/>
              <a:t>לרשותכם 56 שעות הכנה ורשימת מוצרים לבחירה.</a:t>
            </a:r>
            <a:r>
              <a:rPr lang="en-US" sz="1200" b="0" dirty="0" smtClean="0"/>
              <a:t/>
            </a:r>
            <a:br>
              <a:rPr lang="en-US" sz="1200" b="0" dirty="0" smtClean="0"/>
            </a:br>
            <a:r>
              <a:rPr lang="he-IL" sz="1200" b="0" dirty="0" smtClean="0"/>
              <a:t>עליכם להרכיב את סל המוצרים הטוב ביותר שיעזור לכם </a:t>
            </a:r>
            <a:r>
              <a:rPr lang="he-IL" sz="1200" b="0" dirty="0" smtClean="0">
                <a:solidFill>
                  <a:srgbClr val="FF0000"/>
                </a:solidFill>
              </a:rPr>
              <a:t>לשרוד</a:t>
            </a:r>
            <a:r>
              <a:rPr lang="he-IL" sz="1200" b="0" dirty="0" smtClean="0"/>
              <a:t> </a:t>
            </a:r>
            <a:r>
              <a:rPr lang="he-IL" sz="1200" b="0" dirty="0" smtClean="0">
                <a:solidFill>
                  <a:srgbClr val="FF0000"/>
                </a:solidFill>
              </a:rPr>
              <a:t>את השבוע </a:t>
            </a:r>
            <a:r>
              <a:rPr lang="he-IL" sz="1200" b="0" dirty="0" smtClean="0"/>
              <a:t>הקרוב.</a:t>
            </a:r>
            <a:r>
              <a:rPr lang="en-US" sz="1200" b="0" dirty="0" smtClean="0"/>
              <a:t/>
            </a:r>
            <a:br>
              <a:rPr lang="en-US" sz="1200" b="0" dirty="0" smtClean="0"/>
            </a:br>
            <a:r>
              <a:rPr lang="he-IL" baseline="0" dirty="0" smtClean="0"/>
              <a:t>רמז: ישנם שלושה מוצרים החיוניים ביותר בכדי לשרוד את השבוע!</a:t>
            </a:r>
          </a:p>
          <a:p>
            <a:pPr algn="r" rtl="1"/>
            <a:endParaRPr lang="he-IL" baseline="0" dirty="0" smtClean="0"/>
          </a:p>
          <a:p>
            <a:pPr marL="0" indent="0" algn="r" rtl="1">
              <a:buFont typeface="Wingdings" panose="05000000000000000000" pitchFamily="2" charset="2"/>
              <a:buNone/>
            </a:pPr>
            <a:r>
              <a:rPr lang="he-IL" baseline="0" dirty="0" smtClean="0"/>
              <a:t>הערה : </a:t>
            </a:r>
          </a:p>
          <a:p>
            <a:pPr marL="228600" indent="-228600" algn="r" rtl="1">
              <a:buFont typeface="Wingdings" panose="05000000000000000000" pitchFamily="2" charset="2"/>
              <a:buAutoNum type="arabicPeriod"/>
            </a:pPr>
            <a:r>
              <a:rPr lang="he-IL" baseline="0" dirty="0" smtClean="0"/>
              <a:t>יש לחלק לנציגים את דף התכנון למשימה (נספח 3) ומחזירים אותם לעבוד בקבוצות</a:t>
            </a:r>
          </a:p>
          <a:p>
            <a:pPr marL="228600" indent="-228600" algn="r" rtl="1">
              <a:buFont typeface="Wingdings" panose="05000000000000000000" pitchFamily="2" charset="2"/>
              <a:buAutoNum type="arabicPeriod"/>
            </a:pPr>
            <a:r>
              <a:rPr lang="he-IL" baseline="0" dirty="0" smtClean="0"/>
              <a:t>להסב את תשומת לב התלמידים למספר השעות שגדל מצד אחד אך עמו גם ימי ההישרדות שעליהם לצלוח. מתן חשיבות לתכנון זמן נכון.</a:t>
            </a:r>
          </a:p>
          <a:p>
            <a:pPr marL="228600" indent="-228600" algn="r" rtl="1">
              <a:buFont typeface="Wingdings" panose="05000000000000000000" pitchFamily="2" charset="2"/>
              <a:buAutoNum type="arabicPeriod"/>
            </a:pPr>
            <a:r>
              <a:rPr lang="he-IL" baseline="0" dirty="0" smtClean="0"/>
              <a:t>הצגת </a:t>
            </a:r>
            <a:r>
              <a:rPr lang="he-IL" dirty="0" smtClean="0"/>
              <a:t>דוגמא של תכנון האוכל (שקף הבא)</a:t>
            </a:r>
          </a:p>
          <a:p>
            <a:pPr marL="171450" indent="-171450" algn="r" rtl="1">
              <a:buFont typeface="Wingdings" panose="05000000000000000000" pitchFamily="2" charset="2"/>
              <a:buChar char="§"/>
            </a:pPr>
            <a:endParaRPr lang="he-IL" dirty="0" smtClean="0"/>
          </a:p>
          <a:p>
            <a:pPr marL="228600" indent="-228600" algn="r" rtl="1">
              <a:buAutoNum type="arabicPeriod"/>
            </a:pPr>
            <a:endParaRPr lang="he-IL" baseline="0" dirty="0" smtClean="0"/>
          </a:p>
        </p:txBody>
      </p:sp>
      <p:sp>
        <p:nvSpPr>
          <p:cNvPr id="5" name="מציין מיקום של כותרת עליונה 4"/>
          <p:cNvSpPr>
            <a:spLocks noGrp="1"/>
          </p:cNvSpPr>
          <p:nvPr>
            <p:ph type="hdr" sz="quarter" idx="10"/>
          </p:nvPr>
        </p:nvSpPr>
        <p:spPr/>
        <p:txBody>
          <a:bodyPr/>
          <a:lstStyle/>
          <a:p>
            <a:r>
              <a:rPr lang="he-IL" smtClean="0"/>
              <a:t>פרק 1 - האי כלכל - מצגת הוראה </a:t>
            </a:r>
            <a:endParaRPr lang="en-US"/>
          </a:p>
        </p:txBody>
      </p:sp>
    </p:spTree>
    <p:extLst>
      <p:ext uri="{BB962C8B-B14F-4D97-AF65-F5344CB8AC3E}">
        <p14:creationId xmlns:p14="http://schemas.microsoft.com/office/powerpoint/2010/main" val="32074536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5" name="מציין מיקום של כותרת עליונה 4"/>
          <p:cNvSpPr>
            <a:spLocks noGrp="1"/>
          </p:cNvSpPr>
          <p:nvPr>
            <p:ph type="hdr" sz="quarter" idx="10"/>
          </p:nvPr>
        </p:nvSpPr>
        <p:spPr/>
        <p:txBody>
          <a:bodyPr/>
          <a:lstStyle/>
          <a:p>
            <a:r>
              <a:rPr lang="he-IL" smtClean="0"/>
              <a:t>פרק 1 - האי כלכל - מצגת הוראה </a:t>
            </a:r>
            <a:endParaRPr lang="en-US"/>
          </a:p>
        </p:txBody>
      </p:sp>
    </p:spTree>
    <p:extLst>
      <p:ext uri="{BB962C8B-B14F-4D97-AF65-F5344CB8AC3E}">
        <p14:creationId xmlns:p14="http://schemas.microsoft.com/office/powerpoint/2010/main" val="13728892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r>
              <a:rPr lang="he-IL" dirty="0" smtClean="0"/>
              <a:t>כל נציג מגיע עם "דף התכנון" לקדמת הכיתה.</a:t>
            </a:r>
          </a:p>
          <a:p>
            <a:pPr algn="r" rtl="1"/>
            <a:r>
              <a:rPr lang="he-IL" dirty="0" smtClean="0"/>
              <a:t>שאלות לנציגים:</a:t>
            </a:r>
          </a:p>
          <a:p>
            <a:pPr marL="228600" indent="-228600" algn="r" rtl="1">
              <a:buAutoNum type="arabicPeriod"/>
            </a:pPr>
            <a:r>
              <a:rPr lang="he-IL" dirty="0" smtClean="0"/>
              <a:t>איך</a:t>
            </a:r>
            <a:r>
              <a:rPr lang="he-IL" baseline="0" dirty="0" smtClean="0"/>
              <a:t> הייתה המשימה הפעם – קלה/ קשה?</a:t>
            </a:r>
          </a:p>
          <a:p>
            <a:pPr marL="228600" indent="-228600" algn="r" rtl="1">
              <a:buAutoNum type="arabicPeriod"/>
            </a:pPr>
            <a:r>
              <a:rPr lang="he-IL" baseline="0" dirty="0" smtClean="0"/>
              <a:t>מי הצליח למלא 56 שעות? </a:t>
            </a:r>
          </a:p>
          <a:p>
            <a:pPr algn="r" rtl="1"/>
            <a:r>
              <a:rPr lang="he-IL" baseline="0" dirty="0" smtClean="0"/>
              <a:t>2. כתבו על הלוח את שלושת המוצרים שלדעתכם החיוניים ביותר כדי לשרוד את השבוע הקרוב. </a:t>
            </a:r>
          </a:p>
          <a:p>
            <a:pPr algn="r" rtl="1"/>
            <a:r>
              <a:rPr lang="he-IL" baseline="0" dirty="0" smtClean="0"/>
              <a:t>4. כל נציג מרחיב על אחד המוצרים שכתב – כיצד הוא שולב בתכנון השבועי  (כמות, איכות ) ומה השיקול שהנחה אותה בבחירתו.</a:t>
            </a:r>
          </a:p>
          <a:p>
            <a:pPr algn="r" rtl="1"/>
            <a:endParaRPr lang="he-IL" baseline="0" dirty="0" smtClean="0"/>
          </a:p>
          <a:p>
            <a:pPr algn="r" rtl="1"/>
            <a:endParaRPr lang="he-IL" baseline="0" dirty="0" smtClean="0"/>
          </a:p>
          <a:p>
            <a:pPr algn="r" rtl="1"/>
            <a:r>
              <a:rPr lang="he-IL" baseline="0" dirty="0" smtClean="0"/>
              <a:t>סיכום ביניים: בהתאם לבחירות התלמידים</a:t>
            </a:r>
          </a:p>
          <a:p>
            <a:pPr algn="r" rtl="1"/>
            <a:r>
              <a:rPr lang="he-IL" baseline="0" dirty="0" smtClean="0"/>
              <a:t>התייחסות לשוני ולדמיון בבחירות הקבוצות וחשיפת שלושת הפריטים החשובים ביותר להישרדות ברמה השבועית- אוכל, מחסה ומים</a:t>
            </a:r>
          </a:p>
          <a:p>
            <a:pPr algn="r" rtl="1"/>
            <a:endParaRPr lang="he-IL" baseline="0" dirty="0" smtClean="0"/>
          </a:p>
          <a:p>
            <a:pPr algn="r" rtl="1"/>
            <a:r>
              <a:rPr lang="he-IL" baseline="0" dirty="0" smtClean="0"/>
              <a:t>הכרזה על המנצחים: (קבוצה שעמדה בשני התנאים הבאים):</a:t>
            </a:r>
          </a:p>
          <a:p>
            <a:pPr algn="r" rtl="1"/>
            <a:r>
              <a:rPr lang="he-IL" baseline="0" dirty="0" smtClean="0"/>
              <a:t>1. הקבוצה עמדה במכסת הזמנים שהוקצתה לה</a:t>
            </a:r>
          </a:p>
          <a:p>
            <a:pPr algn="r" rtl="1"/>
            <a:r>
              <a:rPr lang="he-IL" baseline="0" dirty="0" smtClean="0"/>
              <a:t>2. הקבוצה כללה בתכנון את המוצרים החיוניים (ללא התייחסות לאיכות)</a:t>
            </a:r>
          </a:p>
          <a:p>
            <a:pPr algn="r" rtl="1"/>
            <a:endParaRPr lang="he-IL" baseline="0" dirty="0" smtClean="0"/>
          </a:p>
          <a:p>
            <a:pPr algn="r" rtl="1"/>
            <a:endParaRPr lang="he-IL" baseline="0" dirty="0" smtClean="0"/>
          </a:p>
          <a:p>
            <a:endParaRPr lang="he-IL" dirty="0"/>
          </a:p>
        </p:txBody>
      </p:sp>
      <p:sp>
        <p:nvSpPr>
          <p:cNvPr id="5" name="מציין מיקום של כותרת עליונה 4"/>
          <p:cNvSpPr>
            <a:spLocks noGrp="1"/>
          </p:cNvSpPr>
          <p:nvPr>
            <p:ph type="hdr" sz="quarter" idx="10"/>
          </p:nvPr>
        </p:nvSpPr>
        <p:spPr/>
        <p:txBody>
          <a:bodyPr/>
          <a:lstStyle/>
          <a:p>
            <a:r>
              <a:rPr lang="he-IL" smtClean="0"/>
              <a:t>פרק 1 - האי כלכל - מצגת הוראה </a:t>
            </a:r>
            <a:endParaRPr lang="en-US"/>
          </a:p>
        </p:txBody>
      </p:sp>
    </p:spTree>
    <p:extLst>
      <p:ext uri="{BB962C8B-B14F-4D97-AF65-F5344CB8AC3E}">
        <p14:creationId xmlns:p14="http://schemas.microsoft.com/office/powerpoint/2010/main" val="21502553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r>
              <a:rPr lang="he-IL" baseline="0" smtClean="0"/>
              <a:t>סיכום </a:t>
            </a:r>
            <a:r>
              <a:rPr lang="he-IL" baseline="0" dirty="0" smtClean="0"/>
              <a:t>הפעילויות: (תכנון לילה ותכנון שבועי)</a:t>
            </a:r>
          </a:p>
          <a:p>
            <a:pPr algn="r" rtl="1"/>
            <a:r>
              <a:rPr lang="he-IL" baseline="0" dirty="0" smtClean="0"/>
              <a:t>שאלות לדיון:</a:t>
            </a:r>
          </a:p>
          <a:p>
            <a:pPr algn="r" rtl="1"/>
            <a:r>
              <a:rPr lang="he-IL" baseline="0" dirty="0" smtClean="0"/>
              <a:t>1. מה הדברים המשותפים (מה היה לנו) בשתי המשימות: בשתיהן יש לנו: 1. סל מוצרים   2. הגדרת זמן  3. משימת תכנון- תכנון נקבע ההוא ע"פ מה שאנחנו צריכים</a:t>
            </a:r>
          </a:p>
          <a:p>
            <a:pPr algn="r" rtl="1"/>
            <a:r>
              <a:rPr lang="he-IL" baseline="0" dirty="0" smtClean="0"/>
              <a:t>2. מה השונה/פערים בין שתי המשימות? מסגרת הזמן, הצורך שלנו – לשרוד לילה / שבוע, המוצרים שבחרנו והשיקולים שהפעלנו. </a:t>
            </a:r>
          </a:p>
          <a:p>
            <a:pPr marL="0" marR="0" indent="0" algn="r" defTabSz="914400" rtl="1" eaLnBrk="1" fontAlgn="auto" latinLnBrk="0" hangingPunct="1">
              <a:lnSpc>
                <a:spcPct val="100000"/>
              </a:lnSpc>
              <a:spcBef>
                <a:spcPts val="0"/>
              </a:spcBef>
              <a:spcAft>
                <a:spcPts val="0"/>
              </a:spcAft>
              <a:buClrTx/>
              <a:buSzTx/>
              <a:buFontTx/>
              <a:buNone/>
              <a:tabLst/>
              <a:defRPr/>
            </a:pPr>
            <a:endParaRPr lang="he-IL"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aseline="0" dirty="0" smtClean="0"/>
              <a:t>מסקנה- ככל שיש לנו יותר זמן, יש לנו יותר צרכים ויש לנו יותר אפשרויות.</a:t>
            </a:r>
          </a:p>
          <a:p>
            <a:pPr algn="r" rtl="1"/>
            <a:endParaRPr lang="he-IL" baseline="0" dirty="0" smtClean="0"/>
          </a:p>
          <a:p>
            <a:pPr algn="r" rtl="1"/>
            <a:r>
              <a:rPr lang="he-IL" baseline="0" dirty="0" smtClean="0"/>
              <a:t>סיכום דיון:</a:t>
            </a:r>
          </a:p>
          <a:p>
            <a:pPr algn="r" rtl="1"/>
            <a:r>
              <a:rPr lang="he-IL" baseline="0" dirty="0" smtClean="0"/>
              <a:t>בתכנון השבועי הוספנו מוצרים נוספים לסל היה לנו יותר חופש פעולה, עם זאת הצרכים שלנו גדלו – כעת עלינו לשרוד שבוע במקום לילה. </a:t>
            </a:r>
          </a:p>
          <a:p>
            <a:pPr algn="r" rtl="1"/>
            <a:r>
              <a:rPr lang="he-IL" baseline="0" dirty="0" smtClean="0"/>
              <a:t>ראינו שישנם הבדלים באופן התכנון שלנו בשני המקרים:</a:t>
            </a:r>
          </a:p>
          <a:p>
            <a:pPr marL="228600" indent="-228600" algn="r" rtl="1">
              <a:buAutoNum type="arabicPeriod"/>
            </a:pPr>
            <a:r>
              <a:rPr lang="he-IL" baseline="0" dirty="0" smtClean="0"/>
              <a:t>מספר המוצרים הבסיסים הנחוצים לנו בכל שלב (בחלק א' יש שני מוצרים חיוניים ובחלק ב' יש שלושה שונים) </a:t>
            </a:r>
          </a:p>
          <a:p>
            <a:pPr marL="228600" indent="-228600" algn="r" rtl="1">
              <a:buAutoNum type="arabicPeriod"/>
            </a:pPr>
            <a:r>
              <a:rPr lang="he-IL" baseline="0" dirty="0" smtClean="0"/>
              <a:t>אפשרות להוספת מוצרים נוספים מעבר לחיוניים ביותר (בחלק ב' חלק מהקבוצות אפשרו גם זמן להנאה, ולצבירת כלי אוכל)</a:t>
            </a:r>
          </a:p>
          <a:p>
            <a:pPr marL="228600" indent="-228600" algn="r" rtl="1">
              <a:buAutoNum type="arabicPeriod"/>
            </a:pPr>
            <a:r>
              <a:rPr lang="he-IL" baseline="0" dirty="0" smtClean="0"/>
              <a:t>השיקולים שהפעלנו בכל אחד מהמקרים - כשתכננו ללילה אחד- הפעלנו שיקול דעת לטווח קצר. כשמסגרת הזמן גדלה הפעלנו שיקולי דעת נוספים בתכנון לטווח ארוך. בשני המקרים מסגרת הזמן הייתה מוגבלת והכריעה את התכנון שעשינו. זמן, כמו כל משאב אחר, הוא מוגבל ולכן עלינו לדעת כיצד לתכננו נכון כך שהוא יענה לנו על הצרכים שלנו. הפתרון לכך טמון ביצירה של סדר עדיפויות.</a:t>
            </a:r>
          </a:p>
          <a:p>
            <a:pPr algn="r" rtl="1"/>
            <a:endParaRPr lang="he-IL" baseline="0" dirty="0" smtClean="0"/>
          </a:p>
        </p:txBody>
      </p:sp>
      <p:sp>
        <p:nvSpPr>
          <p:cNvPr id="5" name="מציין מיקום של כותרת עליונה 4"/>
          <p:cNvSpPr>
            <a:spLocks noGrp="1"/>
          </p:cNvSpPr>
          <p:nvPr>
            <p:ph type="hdr" sz="quarter" idx="10"/>
          </p:nvPr>
        </p:nvSpPr>
        <p:spPr/>
        <p:txBody>
          <a:bodyPr/>
          <a:lstStyle/>
          <a:p>
            <a:r>
              <a:rPr lang="he-IL" smtClean="0"/>
              <a:t>פרק 1 - האי כלכל - מצגת הוראה </a:t>
            </a:r>
            <a:endParaRPr lang="en-US"/>
          </a:p>
        </p:txBody>
      </p:sp>
    </p:spTree>
    <p:extLst>
      <p:ext uri="{BB962C8B-B14F-4D97-AF65-F5344CB8AC3E}">
        <p14:creationId xmlns:p14="http://schemas.microsoft.com/office/powerpoint/2010/main" val="1394241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custDataLst>
              <p:tags r:id="rId1"/>
            </p:custDataLst>
          </p:nvPr>
        </p:nvSpPr>
        <p:spPr/>
        <p:txBody>
          <a:bodyPr/>
          <a:lstStyle/>
          <a:p>
            <a:pPr algn="r" rtl="1"/>
            <a:r>
              <a:rPr lang="he-IL" dirty="0" smtClean="0"/>
              <a:t>נכניס</a:t>
            </a:r>
            <a:r>
              <a:rPr lang="he-IL" baseline="0" dirty="0" smtClean="0"/>
              <a:t> את הכיתה לאווירת השייט – ונציג את הווידאו המצורף(לחיצה על התמונה)</a:t>
            </a:r>
          </a:p>
          <a:p>
            <a:pPr algn="r" rtl="1"/>
            <a:r>
              <a:rPr lang="he-IL" baseline="0" dirty="0" smtClean="0"/>
              <a:t>להלן קישור: </a:t>
            </a:r>
            <a:r>
              <a:rPr lang="en-US" baseline="0" dirty="0" smtClean="0"/>
              <a:t>https://www.youtube.com/watch?v=Tyrc4KPSfEY</a:t>
            </a:r>
            <a:r>
              <a:rPr lang="he-IL" baseline="0" dirty="0" smtClean="0"/>
              <a:t> </a:t>
            </a:r>
            <a:endParaRPr lang="en-US" dirty="0"/>
          </a:p>
        </p:txBody>
      </p:sp>
      <p:sp>
        <p:nvSpPr>
          <p:cNvPr id="5" name="מציין מיקום של כותרת עליונה 4"/>
          <p:cNvSpPr>
            <a:spLocks noGrp="1"/>
          </p:cNvSpPr>
          <p:nvPr>
            <p:ph type="hdr" sz="quarter" idx="10"/>
          </p:nvPr>
        </p:nvSpPr>
        <p:spPr/>
        <p:txBody>
          <a:bodyPr/>
          <a:lstStyle/>
          <a:p>
            <a:r>
              <a:rPr lang="he-IL" smtClean="0"/>
              <a:t>פרק 1 - האי כלכל - מצגת הוראה </a:t>
            </a:r>
            <a:endParaRPr lang="en-US"/>
          </a:p>
        </p:txBody>
      </p:sp>
    </p:spTree>
    <p:extLst>
      <p:ext uri="{BB962C8B-B14F-4D97-AF65-F5344CB8AC3E}">
        <p14:creationId xmlns:p14="http://schemas.microsoft.com/office/powerpoint/2010/main" val="25380683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r>
              <a:rPr lang="he-IL" dirty="0" smtClean="0"/>
              <a:t>הצגת</a:t>
            </a:r>
            <a:r>
              <a:rPr lang="he-IL" baseline="0" dirty="0" smtClean="0"/>
              <a:t> ההגדרה תוך קישור המילים המודגשות לסיכום המשימות:</a:t>
            </a:r>
          </a:p>
          <a:p>
            <a:pPr marL="171450" indent="-171450" algn="r" rtl="1">
              <a:buFont typeface="Arial" panose="020B0604020202020204" pitchFamily="34" charset="0"/>
              <a:buChar char="•"/>
            </a:pPr>
            <a:r>
              <a:rPr lang="he-IL" baseline="0" dirty="0" smtClean="0"/>
              <a:t>אפשרויות= רשימת המוצרים והאיכויות השונות</a:t>
            </a:r>
          </a:p>
          <a:p>
            <a:pPr marL="171450" indent="-171450" algn="r" rtl="1">
              <a:buFont typeface="Arial" panose="020B0604020202020204" pitchFamily="34" charset="0"/>
              <a:buChar char="•"/>
            </a:pPr>
            <a:r>
              <a:rPr lang="he-IL" baseline="0" dirty="0" smtClean="0"/>
              <a:t>קדימות= מה המוצרים החיוניים שהגדרנו בכל משימה</a:t>
            </a:r>
          </a:p>
          <a:p>
            <a:pPr marL="171450" indent="-171450" algn="r" rtl="1">
              <a:buFont typeface="Arial" panose="020B0604020202020204" pitchFamily="34" charset="0"/>
              <a:buChar char="•"/>
            </a:pPr>
            <a:r>
              <a:rPr lang="he-IL" baseline="0" dirty="0" smtClean="0"/>
              <a:t>והמשאב המשמעותי= הוא הקצאת הזמן</a:t>
            </a:r>
            <a:endParaRPr lang="he-IL" dirty="0" smtClean="0"/>
          </a:p>
          <a:p>
            <a:pPr algn="r" rtl="1"/>
            <a:endParaRPr lang="he-IL" dirty="0" smtClean="0"/>
          </a:p>
        </p:txBody>
      </p:sp>
      <p:sp>
        <p:nvSpPr>
          <p:cNvPr id="5" name="מציין מיקום של כותרת עליונה 4"/>
          <p:cNvSpPr>
            <a:spLocks noGrp="1"/>
          </p:cNvSpPr>
          <p:nvPr>
            <p:ph type="hdr" sz="quarter" idx="10"/>
          </p:nvPr>
        </p:nvSpPr>
        <p:spPr/>
        <p:txBody>
          <a:bodyPr/>
          <a:lstStyle/>
          <a:p>
            <a:r>
              <a:rPr lang="he-IL" smtClean="0"/>
              <a:t>פרק 1 - האי כלכל - מצגת הוראה </a:t>
            </a:r>
            <a:endParaRPr lang="en-US"/>
          </a:p>
        </p:txBody>
      </p:sp>
    </p:spTree>
    <p:extLst>
      <p:ext uri="{BB962C8B-B14F-4D97-AF65-F5344CB8AC3E}">
        <p14:creationId xmlns:p14="http://schemas.microsoft.com/office/powerpoint/2010/main" val="14292604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r>
              <a:rPr lang="he-IL" baseline="0" dirty="0" smtClean="0"/>
              <a:t>בעיית המחסור מדברת על מצב שיכול לקרות כאשר אנחנו לא מתכננים בצורה נכונה את המשאב עומד לרשותנו.</a:t>
            </a:r>
            <a:endParaRPr lang="en-US"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aseline="0" dirty="0" smtClean="0"/>
              <a:t>כל משאב הוא מוגבל ולכן במקרה של תכנון לקוי של משאבים אנחנו בעצם "מבזבזים" אותם על דברים שהם פחות חיוניים לנו ואז אין לנו מספיק משאבים כדי להקצות לדברים החיוניים. בעקבות אותו "בזבוז" נוצרת לנו תחושה של מחסור הידועה בשם "בעיית המחסור".</a:t>
            </a:r>
          </a:p>
          <a:p>
            <a:pPr algn="r" rtl="1"/>
            <a:endParaRPr lang="he-IL" baseline="0" dirty="0" smtClean="0"/>
          </a:p>
          <a:p>
            <a:pPr algn="r" rtl="1"/>
            <a:r>
              <a:rPr lang="he-IL" baseline="0" dirty="0" smtClean="0"/>
              <a:t>בפעילות שלנו התמקדנו במשאב הזמן וראינו כיצד ההתנהלות שלנו הייתה שונה כאשר משך הזמן שלנו השתנה.</a:t>
            </a:r>
          </a:p>
          <a:p>
            <a:pPr algn="r" rtl="1"/>
            <a:r>
              <a:rPr lang="he-IL" baseline="0" dirty="0" smtClean="0"/>
              <a:t>כשהזמן מוגבל אנו מחפשים </a:t>
            </a:r>
            <a:r>
              <a:rPr lang="he-IL" b="1" baseline="0" dirty="0" smtClean="0"/>
              <a:t>חלופות </a:t>
            </a:r>
            <a:r>
              <a:rPr lang="he-IL" baseline="0" dirty="0" smtClean="0"/>
              <a:t>להתמודד עם המסגרת שיש לנו ומבצעים סדר עדיפויות הכולל ברירה ובחירה ראשונית במוצרים החיוניים לנו.</a:t>
            </a:r>
          </a:p>
          <a:p>
            <a:pPr algn="r" rtl="1"/>
            <a:endParaRPr lang="he-IL" baseline="0" dirty="0" smtClean="0"/>
          </a:p>
          <a:p>
            <a:pPr algn="r" rtl="1"/>
            <a:r>
              <a:rPr lang="he-IL" baseline="0" dirty="0" smtClean="0"/>
              <a:t>למשל כשאתם לומדים למבחן- יש לכם מבחן עוד ארבעה ימים- אתם יכולים ללמוד כל יום קצת במשך ארבעה ימים, או ללמוד רק ביום האחרון באטרף ולהרגיש ש"אין לכם זמן".</a:t>
            </a:r>
          </a:p>
          <a:p>
            <a:pPr marL="0" marR="0" indent="0" algn="r" defTabSz="914400" rtl="1" eaLnBrk="1" fontAlgn="auto" latinLnBrk="0" hangingPunct="1">
              <a:lnSpc>
                <a:spcPct val="100000"/>
              </a:lnSpc>
              <a:spcBef>
                <a:spcPts val="0"/>
              </a:spcBef>
              <a:spcAft>
                <a:spcPts val="0"/>
              </a:spcAft>
              <a:buClrTx/>
              <a:buSzTx/>
              <a:buFontTx/>
              <a:buNone/>
              <a:tabLst/>
              <a:defRPr/>
            </a:pPr>
            <a:r>
              <a:rPr lang="he-IL" dirty="0" smtClean="0"/>
              <a:t>המחסור הזה יכול להיות מורגש בכל סוג של משאב</a:t>
            </a:r>
            <a:r>
              <a:rPr lang="he-IL" baseline="0" dirty="0" smtClean="0"/>
              <a:t> העומד לרשותנו . כמו לדוגמא  משאב הכסף ולכן כדי למנע מתחושה של מחסור בתכנית הקרובה נלמד איך להתנהל נכון יותר עם הכסף שלנו ולהפיק ממנו את המיטב (הרחבה בשקופית הבאה).  </a:t>
            </a:r>
          </a:p>
        </p:txBody>
      </p:sp>
      <p:sp>
        <p:nvSpPr>
          <p:cNvPr id="5" name="מציין מיקום של כותרת עליונה 4"/>
          <p:cNvSpPr>
            <a:spLocks noGrp="1"/>
          </p:cNvSpPr>
          <p:nvPr>
            <p:ph type="hdr" sz="quarter" idx="10"/>
          </p:nvPr>
        </p:nvSpPr>
        <p:spPr/>
        <p:txBody>
          <a:bodyPr/>
          <a:lstStyle/>
          <a:p>
            <a:r>
              <a:rPr lang="he-IL" smtClean="0"/>
              <a:t>פרק 1 - האי כלכל - מצגת הוראה </a:t>
            </a:r>
            <a:endParaRPr lang="en-US"/>
          </a:p>
        </p:txBody>
      </p:sp>
    </p:spTree>
    <p:extLst>
      <p:ext uri="{BB962C8B-B14F-4D97-AF65-F5344CB8AC3E}">
        <p14:creationId xmlns:p14="http://schemas.microsoft.com/office/powerpoint/2010/main" val="31220443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5" name="מציין מיקום של כותרת עליונה 4"/>
          <p:cNvSpPr>
            <a:spLocks noGrp="1"/>
          </p:cNvSpPr>
          <p:nvPr>
            <p:ph type="hdr" sz="quarter" idx="10"/>
          </p:nvPr>
        </p:nvSpPr>
        <p:spPr/>
        <p:txBody>
          <a:bodyPr/>
          <a:lstStyle/>
          <a:p>
            <a:r>
              <a:rPr lang="he-IL" smtClean="0"/>
              <a:t>פרק 1 - האי כלכל - מצגת הוראה </a:t>
            </a:r>
            <a:endParaRPr lang="en-US"/>
          </a:p>
        </p:txBody>
      </p:sp>
    </p:spTree>
    <p:extLst>
      <p:ext uri="{BB962C8B-B14F-4D97-AF65-F5344CB8AC3E}">
        <p14:creationId xmlns:p14="http://schemas.microsoft.com/office/powerpoint/2010/main" val="14296313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r>
              <a:rPr lang="he-IL" dirty="0" smtClean="0"/>
              <a:t>סיכום</a:t>
            </a:r>
            <a:r>
              <a:rPr lang="he-IL" baseline="0" dirty="0" smtClean="0"/>
              <a:t> השיעור</a:t>
            </a:r>
          </a:p>
          <a:p>
            <a:pPr algn="r" rtl="1"/>
            <a:endParaRPr lang="he-IL" baseline="0" dirty="0" smtClean="0"/>
          </a:p>
          <a:p>
            <a:pPr algn="r" rtl="1"/>
            <a:r>
              <a:rPr lang="he-IL" baseline="0" dirty="0" smtClean="0"/>
              <a:t>כל המשאבים מוגבלים, אם לא ננהל אותם נכון נגיע למחסור.</a:t>
            </a:r>
          </a:p>
          <a:p>
            <a:pPr algn="r" rtl="1"/>
            <a:r>
              <a:rPr lang="he-IL" baseline="0" dirty="0" smtClean="0"/>
              <a:t>אם נתכנן אותם נכון נוכל להגיע לרווחה.</a:t>
            </a:r>
          </a:p>
          <a:p>
            <a:endParaRPr lang="he-IL" dirty="0"/>
          </a:p>
        </p:txBody>
      </p:sp>
      <p:sp>
        <p:nvSpPr>
          <p:cNvPr id="5" name="מציין מיקום של כותרת עליונה 4"/>
          <p:cNvSpPr>
            <a:spLocks noGrp="1"/>
          </p:cNvSpPr>
          <p:nvPr>
            <p:ph type="hdr" sz="quarter" idx="10"/>
          </p:nvPr>
        </p:nvSpPr>
        <p:spPr/>
        <p:txBody>
          <a:bodyPr/>
          <a:lstStyle/>
          <a:p>
            <a:r>
              <a:rPr lang="he-IL" smtClean="0"/>
              <a:t>פרק 1 - האי כלכל - מצגת הוראה </a:t>
            </a:r>
            <a:endParaRPr lang="en-US"/>
          </a:p>
        </p:txBody>
      </p:sp>
    </p:spTree>
    <p:extLst>
      <p:ext uri="{BB962C8B-B14F-4D97-AF65-F5344CB8AC3E}">
        <p14:creationId xmlns:p14="http://schemas.microsoft.com/office/powerpoint/2010/main" val="10501955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a:p>
        </p:txBody>
      </p:sp>
      <p:sp>
        <p:nvSpPr>
          <p:cNvPr id="5" name="מציין מיקום של כותרת עליונה 4"/>
          <p:cNvSpPr>
            <a:spLocks noGrp="1"/>
          </p:cNvSpPr>
          <p:nvPr>
            <p:ph type="hdr" sz="quarter" idx="10"/>
          </p:nvPr>
        </p:nvSpPr>
        <p:spPr/>
        <p:txBody>
          <a:bodyPr/>
          <a:lstStyle/>
          <a:p>
            <a:r>
              <a:rPr lang="he-IL" smtClean="0"/>
              <a:t>פרק 1 - האי כלכל - מצגת הוראה </a:t>
            </a:r>
            <a:endParaRPr lang="en-US"/>
          </a:p>
        </p:txBody>
      </p:sp>
    </p:spTree>
    <p:extLst>
      <p:ext uri="{BB962C8B-B14F-4D97-AF65-F5344CB8AC3E}">
        <p14:creationId xmlns:p14="http://schemas.microsoft.com/office/powerpoint/2010/main" val="139888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dirty="0" smtClean="0"/>
              <a:t>1. הנחיה:</a:t>
            </a:r>
          </a:p>
          <a:p>
            <a:pPr marL="0" marR="0" indent="0" algn="r" defTabSz="914400" rtl="1" eaLnBrk="1" fontAlgn="auto" latinLnBrk="0" hangingPunct="1">
              <a:lnSpc>
                <a:spcPct val="100000"/>
              </a:lnSpc>
              <a:spcBef>
                <a:spcPts val="0"/>
              </a:spcBef>
              <a:spcAft>
                <a:spcPts val="0"/>
              </a:spcAft>
              <a:buClrTx/>
              <a:buSzTx/>
              <a:buFontTx/>
              <a:buNone/>
              <a:tabLst/>
              <a:defRPr/>
            </a:pPr>
            <a:r>
              <a:rPr lang="he-IL" dirty="0" smtClean="0"/>
              <a:t>	לאחר הצגת השקף,</a:t>
            </a:r>
            <a:r>
              <a:rPr lang="he-IL" baseline="0" dirty="0" smtClean="0"/>
              <a:t> </a:t>
            </a:r>
            <a:r>
              <a:rPr lang="he-IL" dirty="0" smtClean="0"/>
              <a:t>מרגע זה כל מה שהכרתם</a:t>
            </a:r>
            <a:r>
              <a:rPr lang="he-IL" baseline="0" dirty="0" smtClean="0"/>
              <a:t> עומד להשתנות, אין לדעת כמה זמן נצטרך להישאר כאן.</a:t>
            </a:r>
          </a:p>
          <a:p>
            <a:pPr marL="0" marR="0" indent="0" algn="r" defTabSz="914400" rtl="1" eaLnBrk="1" fontAlgn="auto" latinLnBrk="0" hangingPunct="1">
              <a:lnSpc>
                <a:spcPct val="100000"/>
              </a:lnSpc>
              <a:spcBef>
                <a:spcPts val="0"/>
              </a:spcBef>
              <a:spcAft>
                <a:spcPts val="0"/>
              </a:spcAft>
              <a:buClrTx/>
              <a:buSzTx/>
              <a:buFontTx/>
              <a:buNone/>
              <a:tabLst/>
              <a:defRPr/>
            </a:pPr>
            <a:r>
              <a:rPr lang="he-IL" baseline="0" dirty="0" smtClean="0"/>
              <a:t>	ולכן הכיתה עוברת למצב של הישרדות</a:t>
            </a:r>
          </a:p>
          <a:p>
            <a:pPr marL="0" marR="0" indent="0" algn="r" defTabSz="914400" rtl="1" eaLnBrk="1" fontAlgn="auto" latinLnBrk="0" hangingPunct="1">
              <a:lnSpc>
                <a:spcPct val="100000"/>
              </a:lnSpc>
              <a:spcBef>
                <a:spcPts val="0"/>
              </a:spcBef>
              <a:spcAft>
                <a:spcPts val="0"/>
              </a:spcAft>
              <a:buClrTx/>
              <a:buSzTx/>
              <a:buFontTx/>
              <a:buNone/>
              <a:tabLst/>
              <a:defRPr/>
            </a:pPr>
            <a:r>
              <a:rPr lang="he-IL" baseline="0" dirty="0" smtClean="0"/>
              <a:t>	</a:t>
            </a:r>
          </a:p>
          <a:p>
            <a:pPr marL="0" marR="0" indent="0" algn="r" defTabSz="914400" rtl="1" eaLnBrk="1" fontAlgn="auto" latinLnBrk="0" hangingPunct="1">
              <a:lnSpc>
                <a:spcPct val="100000"/>
              </a:lnSpc>
              <a:spcBef>
                <a:spcPts val="0"/>
              </a:spcBef>
              <a:spcAft>
                <a:spcPts val="0"/>
              </a:spcAft>
              <a:buClrTx/>
              <a:buSzTx/>
              <a:buFontTx/>
              <a:buNone/>
              <a:tabLst/>
              <a:defRPr/>
            </a:pPr>
            <a:r>
              <a:rPr lang="he-IL" baseline="0" dirty="0" smtClean="0"/>
              <a:t>	-----חלוקה לקבוצות------ (אקראי – פתקים צבעוניים מתחת לכיסאות או שליפת פתקים מתוך כובע)</a:t>
            </a:r>
          </a:p>
          <a:p>
            <a:pPr marL="0" marR="0" indent="0" algn="r" defTabSz="914400" rtl="1" eaLnBrk="1" fontAlgn="auto" latinLnBrk="0" hangingPunct="1">
              <a:lnSpc>
                <a:spcPct val="100000"/>
              </a:lnSpc>
              <a:spcBef>
                <a:spcPts val="0"/>
              </a:spcBef>
              <a:spcAft>
                <a:spcPts val="0"/>
              </a:spcAft>
              <a:buClrTx/>
              <a:buSzTx/>
              <a:buFontTx/>
              <a:buNone/>
              <a:tabLst/>
              <a:defRPr/>
            </a:pPr>
            <a:endParaRPr lang="he-IL"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endParaRPr lang="he-IL"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aseline="0" dirty="0" smtClean="0"/>
              <a:t>	כל קבוצה תייצג דמות באי כאשר המטרה של כל קבוצה היא לשרוד </a:t>
            </a:r>
          </a:p>
          <a:p>
            <a:pPr marL="0" marR="0" indent="0" algn="r" defTabSz="914400" rtl="1" eaLnBrk="1" fontAlgn="auto" latinLnBrk="0" hangingPunct="1">
              <a:lnSpc>
                <a:spcPct val="100000"/>
              </a:lnSpc>
              <a:spcBef>
                <a:spcPts val="0"/>
              </a:spcBef>
              <a:spcAft>
                <a:spcPts val="0"/>
              </a:spcAft>
              <a:buClrTx/>
              <a:buSzTx/>
              <a:buFontTx/>
              <a:buNone/>
              <a:tabLst/>
              <a:defRPr/>
            </a:pPr>
            <a:endParaRPr lang="he-IL"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aseline="0" dirty="0" smtClean="0"/>
              <a:t>	כדי לעשות זאת, יהיה עליכם לעמוד במשימות שונות לאורך התכנית שידרשו מכם עבודה קבוצתית (הצגת לוח הניקוד</a:t>
            </a:r>
            <a:r>
              <a:rPr lang="en-US" baseline="0" dirty="0" smtClean="0"/>
              <a:t>   </a:t>
            </a:r>
            <a:r>
              <a:rPr lang="he-IL" baseline="0" dirty="0" smtClean="0"/>
              <a:t>- שקף הבא)</a:t>
            </a:r>
          </a:p>
          <a:p>
            <a:pPr marL="0" marR="0" indent="0" algn="r" defTabSz="914400" rtl="1" eaLnBrk="1" fontAlgn="auto" latinLnBrk="0" hangingPunct="1">
              <a:lnSpc>
                <a:spcPct val="100000"/>
              </a:lnSpc>
              <a:spcBef>
                <a:spcPts val="0"/>
              </a:spcBef>
              <a:spcAft>
                <a:spcPts val="0"/>
              </a:spcAft>
              <a:buClrTx/>
              <a:buSzTx/>
              <a:buFontTx/>
              <a:buNone/>
              <a:tabLst/>
              <a:defRPr/>
            </a:pPr>
            <a:r>
              <a:rPr lang="he-IL" baseline="0" dirty="0" smtClean="0"/>
              <a:t>	על כל  משימה שתצלחו תקבלו ניקוד, קבוצה שתצבור את מספר הנקודות הרב ביותר תוכרז כשורדת הגדולה ותזכה בפרס!!</a:t>
            </a:r>
          </a:p>
          <a:p>
            <a:pPr marL="0" marR="0" indent="0" algn="r" defTabSz="914400" rtl="1" eaLnBrk="1" fontAlgn="auto" latinLnBrk="0" hangingPunct="1">
              <a:lnSpc>
                <a:spcPct val="100000"/>
              </a:lnSpc>
              <a:spcBef>
                <a:spcPts val="0"/>
              </a:spcBef>
              <a:spcAft>
                <a:spcPts val="0"/>
              </a:spcAft>
              <a:buClrTx/>
              <a:buSzTx/>
              <a:buFontTx/>
              <a:buNone/>
              <a:tabLst/>
              <a:defRPr/>
            </a:pPr>
            <a:endParaRPr lang="he-IL" baseline="0" dirty="0" smtClean="0"/>
          </a:p>
          <a:p>
            <a:pPr algn="r" rtl="1"/>
            <a:endParaRPr lang="he-IL" baseline="0" dirty="0" smtClean="0"/>
          </a:p>
          <a:p>
            <a:pPr algn="r" rtl="1"/>
            <a:endParaRPr lang="he-IL" baseline="0" dirty="0" smtClean="0"/>
          </a:p>
          <a:p>
            <a:endParaRPr lang="he-IL" dirty="0"/>
          </a:p>
        </p:txBody>
      </p:sp>
      <p:sp>
        <p:nvSpPr>
          <p:cNvPr id="5" name="מציין מיקום של כותרת עליונה 4"/>
          <p:cNvSpPr>
            <a:spLocks noGrp="1"/>
          </p:cNvSpPr>
          <p:nvPr>
            <p:ph type="hdr" sz="quarter" idx="10"/>
          </p:nvPr>
        </p:nvSpPr>
        <p:spPr/>
        <p:txBody>
          <a:bodyPr/>
          <a:lstStyle/>
          <a:p>
            <a:r>
              <a:rPr lang="he-IL" smtClean="0"/>
              <a:t>פרק 1 - האי כלכל - מצגת הוראה </a:t>
            </a:r>
            <a:endParaRPr lang="en-US"/>
          </a:p>
        </p:txBody>
      </p:sp>
    </p:spTree>
    <p:extLst>
      <p:ext uri="{BB962C8B-B14F-4D97-AF65-F5344CB8AC3E}">
        <p14:creationId xmlns:p14="http://schemas.microsoft.com/office/powerpoint/2010/main" val="3735194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r>
              <a:rPr lang="he-IL" baseline="0" dirty="0" smtClean="0"/>
              <a:t>בשלב זה ניתן להוסיף, כי לאורך התכנית הקבוצות יצטרכו לעמוד באתגרים שונים וכי כל פעם יהיה עליהם לבחור מתנדב אחר מהקבוצה שייצג אותם.</a:t>
            </a:r>
          </a:p>
          <a:p>
            <a:endParaRPr lang="he-IL" dirty="0"/>
          </a:p>
        </p:txBody>
      </p:sp>
      <p:sp>
        <p:nvSpPr>
          <p:cNvPr id="5" name="מציין מיקום של כותרת עליונה 4"/>
          <p:cNvSpPr>
            <a:spLocks noGrp="1"/>
          </p:cNvSpPr>
          <p:nvPr>
            <p:ph type="hdr" sz="quarter" idx="10"/>
          </p:nvPr>
        </p:nvSpPr>
        <p:spPr/>
        <p:txBody>
          <a:bodyPr/>
          <a:lstStyle/>
          <a:p>
            <a:r>
              <a:rPr lang="he-IL" smtClean="0"/>
              <a:t>פרק 1 - האי כלכל - מצגת הוראה </a:t>
            </a:r>
            <a:endParaRPr lang="en-US"/>
          </a:p>
        </p:txBody>
      </p:sp>
    </p:spTree>
    <p:extLst>
      <p:ext uri="{BB962C8B-B14F-4D97-AF65-F5344CB8AC3E}">
        <p14:creationId xmlns:p14="http://schemas.microsoft.com/office/powerpoint/2010/main" val="19850520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r>
              <a:rPr lang="he-IL" dirty="0" smtClean="0"/>
              <a:t>פעילות (5 דק')</a:t>
            </a:r>
          </a:p>
          <a:p>
            <a:pPr algn="r" rtl="1"/>
            <a:r>
              <a:rPr lang="he-IL" dirty="0" smtClean="0"/>
              <a:t>כל קבוצה שולחת</a:t>
            </a:r>
            <a:r>
              <a:rPr lang="he-IL" baseline="0" dirty="0" smtClean="0"/>
              <a:t> נציג לקדמת הכיתה</a:t>
            </a:r>
            <a:r>
              <a:rPr lang="he-IL" dirty="0" smtClean="0"/>
              <a:t>, </a:t>
            </a:r>
          </a:p>
          <a:p>
            <a:pPr algn="r" rtl="1"/>
            <a:r>
              <a:rPr lang="he-IL" dirty="0" smtClean="0"/>
              <a:t>המורה</a:t>
            </a:r>
            <a:r>
              <a:rPr lang="he-IL" baseline="0" dirty="0" smtClean="0"/>
              <a:t> מחלקת לנציגים את הדף מלווה לפעילות ומסבירה את הכללים –בהתאם למופיע במערך</a:t>
            </a:r>
          </a:p>
          <a:p>
            <a:pPr algn="r" rtl="1"/>
            <a:r>
              <a:rPr lang="he-IL" baseline="0" dirty="0" smtClean="0"/>
              <a:t>זמן לפעילות 5 דק</a:t>
            </a:r>
          </a:p>
          <a:p>
            <a:pPr algn="r" rtl="1"/>
            <a:endParaRPr lang="he-IL" dirty="0"/>
          </a:p>
        </p:txBody>
      </p:sp>
      <p:sp>
        <p:nvSpPr>
          <p:cNvPr id="5" name="מציין מיקום של כותרת עליונה 4"/>
          <p:cNvSpPr>
            <a:spLocks noGrp="1"/>
          </p:cNvSpPr>
          <p:nvPr>
            <p:ph type="hdr" sz="quarter" idx="10"/>
          </p:nvPr>
        </p:nvSpPr>
        <p:spPr/>
        <p:txBody>
          <a:bodyPr/>
          <a:lstStyle/>
          <a:p>
            <a:r>
              <a:rPr lang="he-IL" smtClean="0"/>
              <a:t>פרק 1 - האי כלכל - מצגת הוראה </a:t>
            </a:r>
            <a:endParaRPr lang="en-US"/>
          </a:p>
        </p:txBody>
      </p:sp>
    </p:spTree>
    <p:extLst>
      <p:ext uri="{BB962C8B-B14F-4D97-AF65-F5344CB8AC3E}">
        <p14:creationId xmlns:p14="http://schemas.microsoft.com/office/powerpoint/2010/main" val="35520224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endParaRPr lang="he-IL" baseline="0" dirty="0" smtClean="0"/>
          </a:p>
          <a:p>
            <a:pPr algn="r" rtl="1"/>
            <a:endParaRPr lang="he-IL" baseline="0" dirty="0" smtClean="0"/>
          </a:p>
          <a:p>
            <a:pPr algn="r" rtl="1"/>
            <a:endParaRPr lang="he-IL" baseline="0" dirty="0" smtClean="0"/>
          </a:p>
          <a:p>
            <a:pPr algn="r" rtl="1"/>
            <a:endParaRPr lang="he-IL" dirty="0"/>
          </a:p>
        </p:txBody>
      </p:sp>
      <p:sp>
        <p:nvSpPr>
          <p:cNvPr id="5" name="מציין מיקום של כותרת עליונה 4"/>
          <p:cNvSpPr>
            <a:spLocks noGrp="1"/>
          </p:cNvSpPr>
          <p:nvPr>
            <p:ph type="hdr" sz="quarter" idx="10"/>
          </p:nvPr>
        </p:nvSpPr>
        <p:spPr/>
        <p:txBody>
          <a:bodyPr/>
          <a:lstStyle/>
          <a:p>
            <a:r>
              <a:rPr lang="he-IL" smtClean="0"/>
              <a:t>פרק 1 - האי כלכל - מצגת הוראה </a:t>
            </a:r>
            <a:endParaRPr lang="en-US"/>
          </a:p>
        </p:txBody>
      </p:sp>
    </p:spTree>
    <p:extLst>
      <p:ext uri="{BB962C8B-B14F-4D97-AF65-F5344CB8AC3E}">
        <p14:creationId xmlns:p14="http://schemas.microsoft.com/office/powerpoint/2010/main" val="1165084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custDataLst>
              <p:tags r:id="rId1"/>
            </p:custDataLst>
          </p:nvPr>
        </p:nvSpPr>
        <p:spPr/>
        <p:txBody>
          <a:bodyPr/>
          <a:lstStyle/>
          <a:p>
            <a:pPr algn="r" rtl="1"/>
            <a:r>
              <a:rPr lang="he-IL" baseline="0" dirty="0" smtClean="0"/>
              <a:t>בדיקת תשובות הקבוצות:</a:t>
            </a:r>
          </a:p>
          <a:p>
            <a:pPr algn="r" rtl="1"/>
            <a:r>
              <a:rPr lang="he-IL" baseline="0" dirty="0" smtClean="0"/>
              <a:t>בכל לחיצת עכבר יסומן פריט שהיה על התלמידים למצוא. (סה"כ 10 פריטים)</a:t>
            </a:r>
          </a:p>
          <a:p>
            <a:pPr algn="r" rtl="1"/>
            <a:r>
              <a:rPr lang="he-IL" baseline="0" dirty="0" smtClean="0"/>
              <a:t>לאחר כל לחיצה, נציגי הקבוצות יסמנו אצלם בדף את הפריטים שמצאו. </a:t>
            </a:r>
          </a:p>
          <a:p>
            <a:pPr algn="r" rtl="1"/>
            <a:r>
              <a:rPr lang="he-IL" baseline="0" dirty="0" smtClean="0"/>
              <a:t>יש לאפשר לתלמידים להציע פריטים שלא הוצגו בשקף. במידה ופריטים אלו אכן שימושיים להישרדותם, ניתן להוסיף זאת למכסת הפריטים שמצאו.</a:t>
            </a:r>
          </a:p>
          <a:p>
            <a:pPr algn="r" rtl="1"/>
            <a:endParaRPr lang="he-IL" baseline="0" dirty="0" smtClean="0"/>
          </a:p>
          <a:p>
            <a:pPr algn="r" rtl="1"/>
            <a:r>
              <a:rPr lang="he-IL" baseline="0" dirty="0" smtClean="0"/>
              <a:t>בסיום תתבצע ספירה של פריטים. קבוצה שמצאה את עשרת הפריטים מקבלת חמש נקודות. במידה והקבוצות ציינו פריטים נוספים שיכולים לשמש אותם להישרדות, ניתן להעניק על כל פריט נוסף שנמצא מקבלים נקודת בונוס. קבוצה שמצאה פחות מעשרה פריטים לא מקבלת כלל נקודות.</a:t>
            </a:r>
          </a:p>
          <a:p>
            <a:pPr algn="r" rtl="1"/>
            <a:r>
              <a:rPr lang="he-IL" baseline="0" dirty="0" smtClean="0"/>
              <a:t>הנקודות נרשמות בלוח התוצאות (שקופית 4 או לוח מודפס).</a:t>
            </a:r>
          </a:p>
          <a:p>
            <a:pPr algn="r" rtl="1"/>
            <a:endParaRPr lang="he-IL" baseline="0" dirty="0" smtClean="0"/>
          </a:p>
          <a:p>
            <a:pPr algn="r" rtl="1"/>
            <a:endParaRPr lang="he-IL" dirty="0"/>
          </a:p>
        </p:txBody>
      </p:sp>
      <p:sp>
        <p:nvSpPr>
          <p:cNvPr id="5" name="מציין מיקום של כותרת עליונה 4"/>
          <p:cNvSpPr>
            <a:spLocks noGrp="1"/>
          </p:cNvSpPr>
          <p:nvPr>
            <p:ph type="hdr" sz="quarter" idx="10"/>
          </p:nvPr>
        </p:nvSpPr>
        <p:spPr/>
        <p:txBody>
          <a:bodyPr/>
          <a:lstStyle/>
          <a:p>
            <a:r>
              <a:rPr lang="he-IL" smtClean="0"/>
              <a:t>פרק 1 - האי כלכל - מצגת הוראה </a:t>
            </a:r>
            <a:endParaRPr lang="en-US"/>
          </a:p>
        </p:txBody>
      </p:sp>
    </p:spTree>
    <p:extLst>
      <p:ext uri="{BB962C8B-B14F-4D97-AF65-F5344CB8AC3E}">
        <p14:creationId xmlns:p14="http://schemas.microsoft.com/office/powerpoint/2010/main" val="39952478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endParaRPr lang="he-IL" baseline="0" dirty="0" smtClean="0"/>
          </a:p>
          <a:p>
            <a:pPr algn="r" rtl="1"/>
            <a:r>
              <a:rPr lang="he-IL" baseline="0" dirty="0" smtClean="0"/>
              <a:t>נציג הקבוצות חוזרים למקומם.</a:t>
            </a:r>
          </a:p>
          <a:p>
            <a:pPr marL="0" marR="0" indent="0" algn="r" defTabSz="914400" rtl="1" eaLnBrk="1" fontAlgn="auto" latinLnBrk="0" hangingPunct="1">
              <a:lnSpc>
                <a:spcPct val="100000"/>
              </a:lnSpc>
              <a:spcBef>
                <a:spcPts val="0"/>
              </a:spcBef>
              <a:spcAft>
                <a:spcPts val="0"/>
              </a:spcAft>
              <a:buClrTx/>
              <a:buSzTx/>
              <a:buFontTx/>
              <a:buNone/>
              <a:tabLst/>
              <a:defRPr/>
            </a:pPr>
            <a:endParaRPr lang="he-IL"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dirty="0" smtClean="0"/>
              <a:t>סיכום-</a:t>
            </a:r>
            <a:r>
              <a:rPr lang="he-IL" baseline="0" dirty="0" smtClean="0"/>
              <a:t> מצאתם כל מיני פריטים ושמתם לב שלחלק מהפריטים יש יותר משימוש אחד. כל מה שמצאנו הם משאבים</a:t>
            </a:r>
          </a:p>
          <a:p>
            <a:pPr algn="r" rtl="1"/>
            <a:endParaRPr lang="he-IL" baseline="0" dirty="0" smtClean="0"/>
          </a:p>
        </p:txBody>
      </p:sp>
      <p:sp>
        <p:nvSpPr>
          <p:cNvPr id="5" name="מציין מיקום של כותרת עליונה 4"/>
          <p:cNvSpPr>
            <a:spLocks noGrp="1"/>
          </p:cNvSpPr>
          <p:nvPr>
            <p:ph type="hdr" sz="quarter" idx="10"/>
          </p:nvPr>
        </p:nvSpPr>
        <p:spPr/>
        <p:txBody>
          <a:bodyPr/>
          <a:lstStyle/>
          <a:p>
            <a:r>
              <a:rPr lang="he-IL" smtClean="0"/>
              <a:t>פרק 1 - האי כלכל - מצגת הוראה </a:t>
            </a:r>
            <a:endParaRPr lang="en-US"/>
          </a:p>
        </p:txBody>
      </p:sp>
    </p:spTree>
    <p:extLst>
      <p:ext uri="{BB962C8B-B14F-4D97-AF65-F5344CB8AC3E}">
        <p14:creationId xmlns:p14="http://schemas.microsoft.com/office/powerpoint/2010/main" val="1539687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pPr algn="r" rtl="1"/>
            <a:r>
              <a:rPr lang="he-IL" dirty="0" smtClean="0"/>
              <a:t>הערות</a:t>
            </a:r>
            <a:r>
              <a:rPr lang="he-IL" baseline="0" dirty="0" smtClean="0"/>
              <a:t> למורה</a:t>
            </a:r>
          </a:p>
          <a:p>
            <a:pPr marL="228600" indent="-228600" algn="r" rtl="1">
              <a:buAutoNum type="arabicPeriod"/>
            </a:pPr>
            <a:r>
              <a:rPr lang="he-IL" dirty="0" smtClean="0"/>
              <a:t>הצגת המושג משאב וסוגיו –</a:t>
            </a:r>
            <a:r>
              <a:rPr lang="he-IL" baseline="0" dirty="0" smtClean="0"/>
              <a:t> מומלץ לשלב דוגמאות למשאבים מתוך המשחק הקודם</a:t>
            </a:r>
          </a:p>
          <a:p>
            <a:pPr marL="228600" indent="-228600" algn="r" rtl="1">
              <a:buAutoNum type="arabicPeriod"/>
            </a:pPr>
            <a:r>
              <a:rPr lang="he-IL" baseline="0" dirty="0" smtClean="0"/>
              <a:t>יש לשמור על הדיון שלא יתפזר, אין צורך להיכנס לדיון מעמיק על אפיון המשאבים</a:t>
            </a:r>
          </a:p>
          <a:p>
            <a:pPr marL="0" marR="0" indent="0" algn="r" defTabSz="914400" rtl="1" eaLnBrk="1" fontAlgn="auto" latinLnBrk="0" hangingPunct="1">
              <a:lnSpc>
                <a:spcPct val="100000"/>
              </a:lnSpc>
              <a:spcBef>
                <a:spcPts val="0"/>
              </a:spcBef>
              <a:spcAft>
                <a:spcPts val="0"/>
              </a:spcAft>
              <a:buClrTx/>
              <a:buSzTx/>
              <a:buFontTx/>
              <a:buNone/>
              <a:tabLst/>
              <a:defRPr/>
            </a:pPr>
            <a:endParaRPr lang="he-IL" baseline="0" dirty="0" smtClean="0"/>
          </a:p>
          <a:p>
            <a:pPr marL="0" marR="0" indent="0" algn="r" defTabSz="914400" rtl="1" eaLnBrk="1" fontAlgn="auto" latinLnBrk="0" hangingPunct="1">
              <a:lnSpc>
                <a:spcPct val="100000"/>
              </a:lnSpc>
              <a:spcBef>
                <a:spcPts val="0"/>
              </a:spcBef>
              <a:spcAft>
                <a:spcPts val="0"/>
              </a:spcAft>
              <a:buClrTx/>
              <a:buSzTx/>
              <a:buFontTx/>
              <a:buNone/>
              <a:tabLst/>
              <a:defRPr/>
            </a:pPr>
            <a:r>
              <a:rPr lang="he-IL" baseline="0" dirty="0" smtClean="0"/>
              <a:t>הכנה לקראת השקף הבא:</a:t>
            </a:r>
          </a:p>
          <a:p>
            <a:pPr marL="0" marR="0" indent="0" algn="r" defTabSz="914400" rtl="1" eaLnBrk="1" fontAlgn="auto" latinLnBrk="0" hangingPunct="1">
              <a:lnSpc>
                <a:spcPct val="100000"/>
              </a:lnSpc>
              <a:spcBef>
                <a:spcPts val="0"/>
              </a:spcBef>
              <a:spcAft>
                <a:spcPts val="0"/>
              </a:spcAft>
              <a:buClrTx/>
              <a:buSzTx/>
              <a:buFontTx/>
              <a:buNone/>
              <a:tabLst/>
              <a:defRPr/>
            </a:pPr>
            <a:r>
              <a:rPr lang="he-IL" baseline="0" dirty="0" smtClean="0"/>
              <a:t>בואו נתבונן עכשיו על מוצרים שאנו מכירים מחיי היום-יום שלנו ונבין אילו משאבים אנו צריכים בכדי לייצר אותם (הסתכלות הפוכה מקודם, הפעם נתחיל בשימוש ונפרקו למשאבים דרושים)</a:t>
            </a:r>
            <a:endParaRPr lang="he-IL" dirty="0" smtClean="0"/>
          </a:p>
          <a:p>
            <a:endParaRPr lang="he-IL" dirty="0"/>
          </a:p>
        </p:txBody>
      </p:sp>
      <p:sp>
        <p:nvSpPr>
          <p:cNvPr id="5" name="מציין מיקום של כותרת עליונה 4"/>
          <p:cNvSpPr>
            <a:spLocks noGrp="1"/>
          </p:cNvSpPr>
          <p:nvPr>
            <p:ph type="hdr" sz="quarter" idx="10"/>
          </p:nvPr>
        </p:nvSpPr>
        <p:spPr/>
        <p:txBody>
          <a:bodyPr/>
          <a:lstStyle/>
          <a:p>
            <a:r>
              <a:rPr lang="he-IL" smtClean="0"/>
              <a:t>פרק 1 - האי כלכל - מצגת הוראה </a:t>
            </a:r>
            <a:endParaRPr lang="en-US"/>
          </a:p>
        </p:txBody>
      </p:sp>
    </p:spTree>
    <p:extLst>
      <p:ext uri="{BB962C8B-B14F-4D97-AF65-F5344CB8AC3E}">
        <p14:creationId xmlns:p14="http://schemas.microsoft.com/office/powerpoint/2010/main" val="18771488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028950" y="4416291"/>
            <a:ext cx="3086100" cy="1211416"/>
          </a:xfrm>
          <a:prstGeom prst="rect">
            <a:avLst/>
          </a:prstGeom>
        </p:spPr>
      </p:pic>
      <p:sp>
        <p:nvSpPr>
          <p:cNvPr id="2" name="Title 1"/>
          <p:cNvSpPr>
            <a:spLocks noGrp="1"/>
          </p:cNvSpPr>
          <p:nvPr>
            <p:ph type="ctrTitle"/>
          </p:nvPr>
        </p:nvSpPr>
        <p:spPr>
          <a:xfrm>
            <a:off x="685800" y="1036376"/>
            <a:ext cx="7772400" cy="1445488"/>
          </a:xfrm>
        </p:spPr>
        <p:txBody>
          <a:bodyPr anchor="ctr">
            <a:normAutofit/>
          </a:bodyPr>
          <a:lstStyle>
            <a:lvl1pPr algn="ctr">
              <a:defRPr sz="3600"/>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2602526"/>
            <a:ext cx="6858000" cy="1085122"/>
          </a:xfrm>
        </p:spPr>
        <p:txBody>
          <a:bodyPr anchor="ct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019472D5-3F3E-4F08-8925-1767E93D255D}" type="datetime1">
              <a:rPr lang="en-US" smtClean="0"/>
              <a:t>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E9CFFA-BEF8-4F2C-A08C-CCE0F948C4F2}" type="slidenum">
              <a:rPr lang="en-US" smtClean="0"/>
              <a:t>‹#›</a:t>
            </a:fld>
            <a:endParaRPr lang="en-US"/>
          </a:p>
        </p:txBody>
      </p:sp>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47584" y="161282"/>
            <a:ext cx="1309766" cy="680733"/>
          </a:xfrm>
          <a:prstGeom prst="rect">
            <a:avLst/>
          </a:prstGeom>
        </p:spPr>
      </p:pic>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800086" y="327411"/>
            <a:ext cx="1944628" cy="481585"/>
          </a:xfrm>
          <a:prstGeom prst="rect">
            <a:avLst/>
          </a:prstGeom>
        </p:spPr>
      </p:pic>
    </p:spTree>
    <p:extLst>
      <p:ext uri="{BB962C8B-B14F-4D97-AF65-F5344CB8AC3E}">
        <p14:creationId xmlns:p14="http://schemas.microsoft.com/office/powerpoint/2010/main" val="1251134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9C37F5-7AAE-485B-92B7-E3B4C5E14EDB}" type="datetime1">
              <a:rPr lang="en-US" smtClean="0"/>
              <a:t>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E9CFFA-BEF8-4F2C-A08C-CCE0F948C4F2}" type="slidenum">
              <a:rPr lang="en-US" smtClean="0"/>
              <a:t>‹#›</a:t>
            </a:fld>
            <a:endParaRPr lang="en-US"/>
          </a:p>
        </p:txBody>
      </p:sp>
    </p:spTree>
    <p:extLst>
      <p:ext uri="{BB962C8B-B14F-4D97-AF65-F5344CB8AC3E}">
        <p14:creationId xmlns:p14="http://schemas.microsoft.com/office/powerpoint/2010/main" val="968416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967153"/>
            <a:ext cx="1971675" cy="520980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967153"/>
            <a:ext cx="5800725" cy="520980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A8A880-D548-48BD-B1C1-9312F52BA051}" type="datetime1">
              <a:rPr lang="en-US" smtClean="0"/>
              <a:t>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E9CFFA-BEF8-4F2C-A08C-CCE0F948C4F2}" type="slidenum">
              <a:rPr lang="en-US" smtClean="0"/>
              <a:t>‹#›</a:t>
            </a:fld>
            <a:endParaRPr lang="en-US"/>
          </a:p>
        </p:txBody>
      </p:sp>
    </p:spTree>
    <p:extLst>
      <p:ext uri="{BB962C8B-B14F-4D97-AF65-F5344CB8AC3E}">
        <p14:creationId xmlns:p14="http://schemas.microsoft.com/office/powerpoint/2010/main" val="1892362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DEA84AF-8B3C-4811-A025-5D86949CEC1E}" type="datetime1">
              <a:rPr lang="en-US" smtClean="0"/>
              <a:t>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E9CFFA-BEF8-4F2C-A08C-CCE0F948C4F2}" type="slidenum">
              <a:rPr lang="en-US" smtClean="0"/>
              <a:t>‹#›</a:t>
            </a:fld>
            <a:endParaRPr lang="en-US"/>
          </a:p>
        </p:txBody>
      </p:sp>
    </p:spTree>
    <p:extLst>
      <p:ext uri="{BB962C8B-B14F-4D97-AF65-F5344CB8AC3E}">
        <p14:creationId xmlns:p14="http://schemas.microsoft.com/office/powerpoint/2010/main" val="1012890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730376"/>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3ED23C-2AE1-4C5F-B7C8-3D21BB296E6E}" type="datetime1">
              <a:rPr lang="en-US" smtClean="0"/>
              <a:t>9/12/2023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E9CFFA-BEF8-4F2C-A08C-CCE0F948C4F2}" type="slidenum">
              <a:rPr lang="en-US" smtClean="0"/>
              <a:t>‹#›</a:t>
            </a:fld>
            <a:endParaRPr lang="en-US"/>
          </a:p>
        </p:txBody>
      </p:sp>
    </p:spTree>
    <p:extLst>
      <p:ext uri="{BB962C8B-B14F-4D97-AF65-F5344CB8AC3E}">
        <p14:creationId xmlns:p14="http://schemas.microsoft.com/office/powerpoint/2010/main" val="400503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960685"/>
            <a:ext cx="3886200" cy="421627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960685"/>
            <a:ext cx="3886200" cy="421627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9A6A5-C09F-42F0-A7BE-DDAA2FCC2675}" type="datetime1">
              <a:rPr lang="en-US" smtClean="0"/>
              <a:t>9/12/2023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E9CFFA-BEF8-4F2C-A08C-CCE0F948C4F2}" type="slidenum">
              <a:rPr lang="en-US" smtClean="0"/>
              <a:t>‹#›</a:t>
            </a:fld>
            <a:endParaRPr lang="en-US"/>
          </a:p>
        </p:txBody>
      </p:sp>
    </p:spTree>
    <p:extLst>
      <p:ext uri="{BB962C8B-B14F-4D97-AF65-F5344CB8AC3E}">
        <p14:creationId xmlns:p14="http://schemas.microsoft.com/office/powerpoint/2010/main" val="799259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1731CE7-74D7-4A66-B93C-6CD62E158D6B}" type="datetime1">
              <a:rPr lang="en-US" smtClean="0"/>
              <a:t>9/12/2023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E9CFFA-BEF8-4F2C-A08C-CCE0F948C4F2}" type="slidenum">
              <a:rPr lang="en-US" smtClean="0"/>
              <a:t>‹#›</a:t>
            </a:fld>
            <a:endParaRPr lang="en-US"/>
          </a:p>
        </p:txBody>
      </p:sp>
    </p:spTree>
    <p:extLst>
      <p:ext uri="{BB962C8B-B14F-4D97-AF65-F5344CB8AC3E}">
        <p14:creationId xmlns:p14="http://schemas.microsoft.com/office/powerpoint/2010/main" val="638728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BF25EF5-0CAC-4827-A67C-D2908A952863}" type="datetime1">
              <a:rPr lang="en-US" smtClean="0"/>
              <a:t>9/12/2023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E9CFFA-BEF8-4F2C-A08C-CCE0F948C4F2}" type="slidenum">
              <a:rPr lang="en-US" smtClean="0"/>
              <a:t>‹#›</a:t>
            </a:fld>
            <a:endParaRPr lang="en-US"/>
          </a:p>
        </p:txBody>
      </p:sp>
    </p:spTree>
    <p:extLst>
      <p:ext uri="{BB962C8B-B14F-4D97-AF65-F5344CB8AC3E}">
        <p14:creationId xmlns:p14="http://schemas.microsoft.com/office/powerpoint/2010/main" val="3553060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5E424B-B12D-4004-93B1-9DD157CF41D8}" type="datetime1">
              <a:rPr lang="en-US" smtClean="0"/>
              <a:t>9/12/2023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E9CFFA-BEF8-4F2C-A08C-CCE0F948C4F2}" type="slidenum">
              <a:rPr lang="en-US" smtClean="0"/>
              <a:t>‹#›</a:t>
            </a:fld>
            <a:endParaRPr lang="en-US"/>
          </a:p>
        </p:txBody>
      </p:sp>
    </p:spTree>
    <p:extLst>
      <p:ext uri="{BB962C8B-B14F-4D97-AF65-F5344CB8AC3E}">
        <p14:creationId xmlns:p14="http://schemas.microsoft.com/office/powerpoint/2010/main" val="2900544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987426"/>
            <a:ext cx="2949178" cy="1069973"/>
          </a:xfrm>
        </p:spPr>
        <p:txBody>
          <a:bodyPr anchor="b">
            <a:noAutofit/>
          </a:bodyPr>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171700"/>
            <a:ext cx="2949178" cy="3697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6B5EB3-A2D8-4BC1-871B-49E8566E01BA}" type="datetime1">
              <a:rPr lang="en-US" smtClean="0"/>
              <a:t>9/12/2023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E9CFFA-BEF8-4F2C-A08C-CCE0F948C4F2}" type="slidenum">
              <a:rPr lang="en-US" smtClean="0"/>
              <a:t>‹#›</a:t>
            </a:fld>
            <a:endParaRPr lang="en-US"/>
          </a:p>
        </p:txBody>
      </p:sp>
    </p:spTree>
    <p:extLst>
      <p:ext uri="{BB962C8B-B14F-4D97-AF65-F5344CB8AC3E}">
        <p14:creationId xmlns:p14="http://schemas.microsoft.com/office/powerpoint/2010/main" val="63673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6140176B-3856-46AA-A9BA-430B447BD75B}" type="datetime1">
              <a:rPr lang="en-US" smtClean="0"/>
              <a:t>9/12/2023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E9CFFA-BEF8-4F2C-A08C-CCE0F948C4F2}" type="slidenum">
              <a:rPr lang="en-US" smtClean="0"/>
              <a:t>‹#›</a:t>
            </a:fld>
            <a:endParaRPr lang="en-US"/>
          </a:p>
        </p:txBody>
      </p:sp>
      <p:sp>
        <p:nvSpPr>
          <p:cNvPr id="8" name="Title 1"/>
          <p:cNvSpPr>
            <a:spLocks noGrp="1"/>
          </p:cNvSpPr>
          <p:nvPr>
            <p:ph type="title"/>
          </p:nvPr>
        </p:nvSpPr>
        <p:spPr>
          <a:xfrm>
            <a:off x="629841" y="987426"/>
            <a:ext cx="2949178" cy="1069973"/>
          </a:xfrm>
        </p:spPr>
        <p:txBody>
          <a:bodyPr anchor="b">
            <a:noAutofit/>
          </a:bodyPr>
          <a:lstStyle>
            <a:lvl1pPr>
              <a:defRPr sz="2400"/>
            </a:lvl1pPr>
          </a:lstStyle>
          <a:p>
            <a:r>
              <a:rPr lang="en-US" smtClean="0"/>
              <a:t>Click to edit Master title style</a:t>
            </a:r>
            <a:endParaRPr lang="en-US" dirty="0"/>
          </a:p>
        </p:txBody>
      </p:sp>
      <p:sp>
        <p:nvSpPr>
          <p:cNvPr id="9" name="Text Placeholder 3"/>
          <p:cNvSpPr>
            <a:spLocks noGrp="1"/>
          </p:cNvSpPr>
          <p:nvPr>
            <p:ph type="body" sz="half" idx="2"/>
          </p:nvPr>
        </p:nvSpPr>
        <p:spPr>
          <a:xfrm>
            <a:off x="629841" y="2171700"/>
            <a:ext cx="2949178" cy="3697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744556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93000">
              <a:srgbClr val="9CD6E4"/>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929752"/>
            <a:ext cx="7886700" cy="89587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2005013"/>
            <a:ext cx="7886700" cy="417195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r" rtl="1">
              <a:defRPr sz="1200">
                <a:solidFill>
                  <a:schemeClr val="tx1">
                    <a:tint val="75000"/>
                  </a:schemeClr>
                </a:solidFill>
                <a:latin typeface="Arial" panose="020B0604020202020204" pitchFamily="34" charset="0"/>
                <a:cs typeface="Arial" panose="020B0604020202020204" pitchFamily="34" charset="0"/>
              </a:defRPr>
            </a:lvl1pPr>
          </a:lstStyle>
          <a:p>
            <a:fld id="{205E4AB1-C13B-45AA-95F7-348A3014054C}" type="datetime1">
              <a:rPr lang="en-US" smtClean="0"/>
              <a:t>9/12/2023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rtl="1">
              <a:defRPr sz="1200">
                <a:solidFill>
                  <a:schemeClr val="tx1">
                    <a:tint val="75000"/>
                  </a:schemeClr>
                </a:solidFill>
                <a:latin typeface="Arial" panose="020B0604020202020204" pitchFamily="34" charset="0"/>
                <a:cs typeface="Arial" panose="020B0604020202020204" pitchFamily="34" charset="0"/>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l" rtl="1">
              <a:defRPr sz="1200">
                <a:solidFill>
                  <a:schemeClr val="tx1">
                    <a:tint val="75000"/>
                  </a:schemeClr>
                </a:solidFill>
                <a:latin typeface="Arial" panose="020B0604020202020204" pitchFamily="34" charset="0"/>
                <a:cs typeface="Arial" panose="020B0604020202020204" pitchFamily="34" charset="0"/>
              </a:defRPr>
            </a:lvl1pPr>
          </a:lstStyle>
          <a:p>
            <a:fld id="{71E9CFFA-BEF8-4F2C-A08C-CCE0F948C4F2}" type="slidenum">
              <a:rPr lang="en-US" smtClean="0"/>
              <a:pPr/>
              <a:t>‹#›</a:t>
            </a:fld>
            <a:endParaRPr lang="en-US"/>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24492" y="181588"/>
            <a:ext cx="1094354" cy="568776"/>
          </a:xfrm>
          <a:prstGeom prst="rect">
            <a:avLst/>
          </a:prstGeom>
        </p:spPr>
      </p:pic>
      <p:pic>
        <p:nvPicPr>
          <p:cNvPr id="9" name="Picture 8"/>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631723" y="124683"/>
            <a:ext cx="1512277" cy="684125"/>
          </a:xfrm>
          <a:prstGeom prst="rect">
            <a:avLst/>
          </a:prstGeom>
        </p:spPr>
      </p:pic>
      <p:pic>
        <p:nvPicPr>
          <p:cNvPr id="10" name="Picture 9"/>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4836" y="5654798"/>
            <a:ext cx="1027627" cy="1403106"/>
          </a:xfrm>
          <a:prstGeom prst="rect">
            <a:avLst/>
          </a:prstGeom>
        </p:spPr>
      </p:pic>
    </p:spTree>
    <p:extLst>
      <p:ext uri="{BB962C8B-B14F-4D97-AF65-F5344CB8AC3E}">
        <p14:creationId xmlns:p14="http://schemas.microsoft.com/office/powerpoint/2010/main" val="1598640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1" eaLnBrk="1" latinLnBrk="0" hangingPunct="1">
        <a:lnSpc>
          <a:spcPct val="90000"/>
        </a:lnSpc>
        <a:spcBef>
          <a:spcPct val="0"/>
        </a:spcBef>
        <a:buNone/>
        <a:defRPr sz="36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dev.linux.ort.org.il/amit/money/mashabim/story.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hyperlink" Target="http://dev.linux.ort.org.il/amit/money/mohasi/story.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ideo" Target="https://www.youtube.com/embed/Tyrc4KPSfEY" TargetMode="External"/><Relationship Id="rId4" Type="http://schemas.openxmlformats.org/officeDocument/2006/relationships/image" Target="../media/image8.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he-IL" sz="5400" dirty="0" smtClean="0"/>
              <a:t>האי כלכל</a:t>
            </a:r>
            <a:endParaRPr lang="en-US" sz="5400" dirty="0"/>
          </a:p>
        </p:txBody>
      </p:sp>
      <p:sp>
        <p:nvSpPr>
          <p:cNvPr id="3" name="Subtitle 2"/>
          <p:cNvSpPr>
            <a:spLocks noGrp="1"/>
          </p:cNvSpPr>
          <p:nvPr>
            <p:ph type="subTitle" idx="1"/>
          </p:nvPr>
        </p:nvSpPr>
        <p:spPr/>
        <p:txBody>
          <a:bodyPr>
            <a:normAutofit/>
          </a:bodyPr>
          <a:lstStyle/>
          <a:p>
            <a:r>
              <a:rPr lang="he-IL" sz="3600" dirty="0" smtClean="0"/>
              <a:t>מפגש 1</a:t>
            </a:r>
            <a:endParaRPr lang="en-US" sz="3600" dirty="0"/>
          </a:p>
        </p:txBody>
      </p:sp>
    </p:spTree>
    <p:extLst>
      <p:ext uri="{BB962C8B-B14F-4D97-AF65-F5344CB8AC3E}">
        <p14:creationId xmlns:p14="http://schemas.microsoft.com/office/powerpoint/2010/main" val="3510204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49" y="683010"/>
            <a:ext cx="7886700" cy="895873"/>
          </a:xfrm>
        </p:spPr>
        <p:txBody>
          <a:bodyPr/>
          <a:lstStyle/>
          <a:p>
            <a:r>
              <a:rPr lang="he-IL" dirty="0" smtClean="0"/>
              <a:t>מה צריך כדי לייצר?</a:t>
            </a:r>
            <a:endParaRPr lang="en-US" dirty="0"/>
          </a:p>
        </p:txBody>
      </p:sp>
      <p:sp>
        <p:nvSpPr>
          <p:cNvPr id="3" name="מציין מיקום תוכן 2"/>
          <p:cNvSpPr>
            <a:spLocks noGrp="1"/>
          </p:cNvSpPr>
          <p:nvPr>
            <p:ph idx="1"/>
          </p:nvPr>
        </p:nvSpPr>
        <p:spPr/>
        <p:txBody>
          <a:bodyPr/>
          <a:lstStyle/>
          <a:p>
            <a:endParaRPr lang="en-US"/>
          </a:p>
        </p:txBody>
      </p:sp>
      <p:pic>
        <p:nvPicPr>
          <p:cNvPr id="2050" name="Picture 2">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0512" y="1381125"/>
            <a:ext cx="8562975" cy="547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203605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28650" y="508837"/>
            <a:ext cx="7886700" cy="895873"/>
          </a:xfrm>
        </p:spPr>
        <p:txBody>
          <a:bodyPr/>
          <a:lstStyle/>
          <a:p>
            <a:r>
              <a:rPr lang="he-IL" dirty="0" smtClean="0"/>
              <a:t>מוחשי או לא?</a:t>
            </a:r>
            <a:endParaRPr lang="en-US" dirty="0"/>
          </a:p>
        </p:txBody>
      </p:sp>
      <p:sp>
        <p:nvSpPr>
          <p:cNvPr id="3" name="מציין מיקום תוכן 2"/>
          <p:cNvSpPr>
            <a:spLocks noGrp="1"/>
          </p:cNvSpPr>
          <p:nvPr>
            <p:ph idx="1"/>
          </p:nvPr>
        </p:nvSpPr>
        <p:spPr/>
        <p:txBody>
          <a:bodyPr/>
          <a:lstStyle/>
          <a:p>
            <a:endParaRPr lang="en-US"/>
          </a:p>
        </p:txBody>
      </p:sp>
      <p:pic>
        <p:nvPicPr>
          <p:cNvPr id="3074" name="Picture 2">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1543" y="1418550"/>
            <a:ext cx="8104414" cy="54394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807318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dirty="0"/>
          </a:p>
        </p:txBody>
      </p:sp>
      <p:sp>
        <p:nvSpPr>
          <p:cNvPr id="3" name="מציין מיקום תוכן 2"/>
          <p:cNvSpPr>
            <a:spLocks noGrp="1"/>
          </p:cNvSpPr>
          <p:nvPr>
            <p:ph idx="1"/>
          </p:nvPr>
        </p:nvSpPr>
        <p:spPr/>
        <p:txBody>
          <a:bodyPr/>
          <a:lstStyle/>
          <a:p>
            <a:pPr marL="0" indent="0">
              <a:buNone/>
            </a:pPr>
            <a:endParaRPr lang="he-IL" dirty="0" smtClean="0"/>
          </a:p>
          <a:p>
            <a:pPr marL="0" indent="0" algn="ctr">
              <a:buNone/>
            </a:pPr>
            <a:r>
              <a:rPr lang="he-IL" sz="3600" b="1" dirty="0" smtClean="0"/>
              <a:t>משימת אתגר</a:t>
            </a:r>
            <a:r>
              <a:rPr lang="en-US" sz="3600" dirty="0" smtClean="0"/>
              <a:t/>
            </a:r>
            <a:br>
              <a:rPr lang="en-US" sz="3600" dirty="0" smtClean="0"/>
            </a:br>
            <a:r>
              <a:rPr lang="he-IL" sz="8000" dirty="0" smtClean="0"/>
              <a:t>מתנדבים?</a:t>
            </a:r>
            <a:endParaRPr lang="he-IL" sz="8000" dirty="0"/>
          </a:p>
        </p:txBody>
      </p:sp>
    </p:spTree>
    <p:extLst>
      <p:ext uri="{BB962C8B-B14F-4D97-AF65-F5344CB8AC3E}">
        <p14:creationId xmlns:p14="http://schemas.microsoft.com/office/powerpoint/2010/main" val="38691758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400" dirty="0" smtClean="0"/>
              <a:t>יוצאים למשימה</a:t>
            </a:r>
            <a:endParaRPr lang="en-US" sz="4400" dirty="0"/>
          </a:p>
        </p:txBody>
      </p:sp>
      <p:sp>
        <p:nvSpPr>
          <p:cNvPr id="3" name="מציין מיקום תוכן 2"/>
          <p:cNvSpPr>
            <a:spLocks noGrp="1"/>
          </p:cNvSpPr>
          <p:nvPr>
            <p:ph idx="1"/>
          </p:nvPr>
        </p:nvSpPr>
        <p:spPr>
          <a:xfrm>
            <a:off x="628650" y="1825624"/>
            <a:ext cx="7886700" cy="4895851"/>
          </a:xfrm>
        </p:spPr>
        <p:txBody>
          <a:bodyPr>
            <a:normAutofit fontScale="85000" lnSpcReduction="20000"/>
          </a:bodyPr>
          <a:lstStyle/>
          <a:p>
            <a:pPr marL="0" indent="0">
              <a:buNone/>
            </a:pPr>
            <a:r>
              <a:rPr lang="he-IL" sz="3200" dirty="0"/>
              <a:t>בעוד 8 שעות תרד החשיכה הגשומה </a:t>
            </a:r>
            <a:r>
              <a:rPr lang="he-IL" sz="3200" dirty="0" smtClean="0"/>
              <a:t>והקרה ועליכם לתכנן כרגע את הלילה הראשון.</a:t>
            </a:r>
            <a:endParaRPr lang="he-IL" sz="3200" dirty="0"/>
          </a:p>
          <a:p>
            <a:pPr marL="0" indent="0">
              <a:buNone/>
            </a:pPr>
            <a:r>
              <a:rPr lang="en-US" sz="3200" dirty="0" smtClean="0"/>
              <a:t/>
            </a:r>
            <a:br>
              <a:rPr lang="en-US" sz="3200" dirty="0" smtClean="0"/>
            </a:br>
            <a:r>
              <a:rPr lang="he-IL" sz="3200" dirty="0" smtClean="0"/>
              <a:t>הרכיבו את סל המוצרים הטוב ביותר שיעזור לכם </a:t>
            </a:r>
            <a:r>
              <a:rPr lang="he-IL" sz="3200" dirty="0">
                <a:solidFill>
                  <a:srgbClr val="FF0000"/>
                </a:solidFill>
              </a:rPr>
              <a:t>לשרוד</a:t>
            </a:r>
            <a:r>
              <a:rPr lang="he-IL" sz="3200" dirty="0" smtClean="0"/>
              <a:t> </a:t>
            </a:r>
            <a:r>
              <a:rPr lang="he-IL" sz="3200" dirty="0" smtClean="0">
                <a:solidFill>
                  <a:srgbClr val="FF0000"/>
                </a:solidFill>
              </a:rPr>
              <a:t>את הלילה </a:t>
            </a:r>
            <a:r>
              <a:rPr lang="he-IL" sz="3200" dirty="0" smtClean="0"/>
              <a:t>ונמקו את בחירתכם. לרשותכם 8 שעות.</a:t>
            </a:r>
          </a:p>
          <a:p>
            <a:pPr marL="0" indent="0">
              <a:buNone/>
            </a:pPr>
            <a:endParaRPr lang="he-IL" sz="3200" dirty="0" smtClean="0"/>
          </a:p>
          <a:p>
            <a:pPr marL="0" indent="0">
              <a:buNone/>
            </a:pPr>
            <a:r>
              <a:rPr lang="he-IL" sz="3200" dirty="0" smtClean="0"/>
              <a:t>רמז: ברשימה ישנם </a:t>
            </a:r>
            <a:r>
              <a:rPr lang="he-IL" sz="3200" dirty="0">
                <a:solidFill>
                  <a:srgbClr val="FF0000"/>
                </a:solidFill>
              </a:rPr>
              <a:t>שני מוצרים </a:t>
            </a:r>
            <a:r>
              <a:rPr lang="he-IL" sz="3200" dirty="0"/>
              <a:t>החיוניים ביותר </a:t>
            </a:r>
            <a:r>
              <a:rPr lang="he-IL" sz="3200" dirty="0" smtClean="0"/>
              <a:t>להצלחת המשימה. </a:t>
            </a:r>
          </a:p>
          <a:p>
            <a:pPr marL="0" indent="0">
              <a:buNone/>
            </a:pPr>
            <a:endParaRPr lang="he-IL" sz="3200" b="1" dirty="0"/>
          </a:p>
          <a:p>
            <a:pPr marL="0" indent="0">
              <a:buNone/>
            </a:pPr>
            <a:r>
              <a:rPr lang="he-IL" sz="3200" b="1" dirty="0" smtClean="0"/>
              <a:t>קבוצה שתכלול מוצרים אלו ותעמוד במכסת הזמנים תזכה ב 5 נקודות.</a:t>
            </a:r>
          </a:p>
          <a:p>
            <a:pPr marL="0" indent="0" algn="ctr">
              <a:buNone/>
            </a:pPr>
            <a:r>
              <a:rPr lang="he-IL" sz="3200" b="1" dirty="0" smtClean="0"/>
              <a:t>בהצלחה!</a:t>
            </a:r>
            <a:r>
              <a:rPr lang="he-IL" dirty="0"/>
              <a:t/>
            </a:r>
            <a:br>
              <a:rPr lang="he-IL" dirty="0"/>
            </a:br>
            <a:endParaRPr lang="en-US" dirty="0"/>
          </a:p>
        </p:txBody>
      </p:sp>
    </p:spTree>
    <p:extLst>
      <p:ext uri="{BB962C8B-B14F-4D97-AF65-F5344CB8AC3E}">
        <p14:creationId xmlns:p14="http://schemas.microsoft.com/office/powerpoint/2010/main" val="36940575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z="4400" dirty="0" smtClean="0"/>
              <a:t>דוגמא</a:t>
            </a:r>
            <a:endParaRPr lang="he-IL" dirty="0"/>
          </a:p>
        </p:txBody>
      </p:sp>
      <p:graphicFrame>
        <p:nvGraphicFramePr>
          <p:cNvPr id="5" name="מציין מיקום תוכן 4"/>
          <p:cNvGraphicFramePr>
            <a:graphicFrameLocks noGrp="1"/>
          </p:cNvGraphicFramePr>
          <p:nvPr>
            <p:ph idx="1"/>
            <p:extLst>
              <p:ext uri="{D42A27DB-BD31-4B8C-83A1-F6EECF244321}">
                <p14:modId xmlns:p14="http://schemas.microsoft.com/office/powerpoint/2010/main" val="3564021848"/>
              </p:ext>
            </p:extLst>
          </p:nvPr>
        </p:nvGraphicFramePr>
        <p:xfrm>
          <a:off x="938212" y="2622794"/>
          <a:ext cx="7267575" cy="2579370"/>
        </p:xfrm>
        <a:graphic>
          <a:graphicData uri="http://schemas.openxmlformats.org/drawingml/2006/table">
            <a:tbl>
              <a:tblPr rtl="1" firstRow="1" firstCol="1" bandRow="1">
                <a:tableStyleId>{21E4AEA4-8DFA-4A89-87EB-49C32662AFE0}</a:tableStyleId>
              </a:tblPr>
              <a:tblGrid>
                <a:gridCol w="1491674"/>
                <a:gridCol w="2029371"/>
                <a:gridCol w="1873265"/>
                <a:gridCol w="1873265"/>
              </a:tblGrid>
              <a:tr h="269262">
                <a:tc>
                  <a:txBody>
                    <a:bodyPr/>
                    <a:lstStyle/>
                    <a:p>
                      <a:pPr algn="r" rtl="1">
                        <a:lnSpc>
                          <a:spcPct val="150000"/>
                        </a:lnSpc>
                        <a:spcAft>
                          <a:spcPts val="0"/>
                        </a:spcAft>
                      </a:pPr>
                      <a:r>
                        <a:rPr lang="he-IL" sz="1600" dirty="0">
                          <a:solidFill>
                            <a:schemeClr val="tx1"/>
                          </a:solidFill>
                          <a:effectLst/>
                        </a:rPr>
                        <a:t>המוצר</a:t>
                      </a:r>
                      <a:endParaRPr lang="en-US" sz="1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lnSpc>
                          <a:spcPct val="150000"/>
                        </a:lnSpc>
                        <a:spcAft>
                          <a:spcPts val="0"/>
                        </a:spcAft>
                      </a:pPr>
                      <a:r>
                        <a:rPr lang="he-IL" sz="1600" dirty="0">
                          <a:solidFill>
                            <a:schemeClr val="tx1"/>
                          </a:solidFill>
                          <a:effectLst/>
                        </a:rPr>
                        <a:t>איכות א'</a:t>
                      </a:r>
                      <a:endParaRPr lang="en-US" sz="1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lnSpc>
                          <a:spcPct val="150000"/>
                        </a:lnSpc>
                        <a:spcAft>
                          <a:spcPts val="0"/>
                        </a:spcAft>
                      </a:pPr>
                      <a:r>
                        <a:rPr lang="he-IL" sz="1600" dirty="0">
                          <a:solidFill>
                            <a:schemeClr val="tx1"/>
                          </a:solidFill>
                          <a:effectLst/>
                        </a:rPr>
                        <a:t>איכות ב'</a:t>
                      </a:r>
                      <a:endParaRPr lang="en-US" sz="1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lnSpc>
                          <a:spcPct val="150000"/>
                        </a:lnSpc>
                        <a:spcAft>
                          <a:spcPts val="0"/>
                        </a:spcAft>
                      </a:pPr>
                      <a:r>
                        <a:rPr lang="he-IL" sz="1600" dirty="0">
                          <a:solidFill>
                            <a:schemeClr val="tx1"/>
                          </a:solidFill>
                          <a:effectLst/>
                        </a:rPr>
                        <a:t>איכות ג'</a:t>
                      </a:r>
                      <a:endParaRPr lang="en-US" sz="1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21463">
                <a:tc>
                  <a:txBody>
                    <a:bodyPr/>
                    <a:lstStyle/>
                    <a:p>
                      <a:pPr algn="r" rtl="1">
                        <a:lnSpc>
                          <a:spcPct val="150000"/>
                        </a:lnSpc>
                        <a:spcAft>
                          <a:spcPts val="0"/>
                        </a:spcAft>
                      </a:pPr>
                      <a:r>
                        <a:rPr lang="he-IL" sz="1600" dirty="0">
                          <a:solidFill>
                            <a:schemeClr val="tx1"/>
                          </a:solidFill>
                          <a:effectLst/>
                        </a:rPr>
                        <a:t>מחסה</a:t>
                      </a:r>
                      <a:endParaRPr lang="en-US" sz="1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lnSpc>
                          <a:spcPct val="150000"/>
                        </a:lnSpc>
                        <a:spcAft>
                          <a:spcPts val="0"/>
                        </a:spcAft>
                      </a:pPr>
                      <a:r>
                        <a:rPr lang="he-IL" sz="1600" dirty="0">
                          <a:effectLst/>
                        </a:rPr>
                        <a:t>מחסה איכותי, אף טיפה לא תעבור דרך 5 שכבות העלים ו-50 הענפים התומכים במחסה שלכם. </a:t>
                      </a:r>
                      <a:r>
                        <a:rPr lang="en-US" sz="1600" dirty="0">
                          <a:effectLst/>
                        </a:rPr>
                        <a:t/>
                      </a:r>
                      <a:br>
                        <a:rPr lang="en-US" sz="1600" dirty="0">
                          <a:effectLst/>
                        </a:rPr>
                      </a:br>
                      <a:r>
                        <a:rPr lang="he-IL" sz="1600" dirty="0">
                          <a:effectLst/>
                        </a:rPr>
                        <a:t>(5 שעות )</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lnSpc>
                          <a:spcPct val="150000"/>
                        </a:lnSpc>
                        <a:spcAft>
                          <a:spcPts val="0"/>
                        </a:spcAft>
                      </a:pPr>
                      <a:r>
                        <a:rPr lang="he-IL" sz="1600" dirty="0">
                          <a:effectLst/>
                        </a:rPr>
                        <a:t> מגן טוב מהשמש. רוב הסיכויים שלא תירטבו</a:t>
                      </a:r>
                      <a:r>
                        <a:rPr lang="he-IL" sz="1600" dirty="0" smtClean="0">
                          <a:effectLst/>
                        </a:rPr>
                        <a:t>.</a:t>
                      </a:r>
                    </a:p>
                    <a:p>
                      <a:pPr algn="r" rtl="1">
                        <a:lnSpc>
                          <a:spcPct val="150000"/>
                        </a:lnSpc>
                        <a:spcAft>
                          <a:spcPts val="0"/>
                        </a:spcAft>
                      </a:pPr>
                      <a:endParaRPr lang="he-IL" sz="1600" dirty="0" smtClean="0">
                        <a:effectLst/>
                      </a:endParaRPr>
                    </a:p>
                    <a:p>
                      <a:pPr algn="r" rtl="1">
                        <a:lnSpc>
                          <a:spcPct val="150000"/>
                        </a:lnSpc>
                        <a:spcAft>
                          <a:spcPts val="0"/>
                        </a:spcAft>
                      </a:pPr>
                      <a:endParaRPr lang="en-US" sz="1400" dirty="0">
                        <a:effectLst/>
                      </a:endParaRPr>
                    </a:p>
                    <a:p>
                      <a:pPr algn="r" rtl="1">
                        <a:lnSpc>
                          <a:spcPct val="150000"/>
                        </a:lnSpc>
                        <a:spcAft>
                          <a:spcPts val="0"/>
                        </a:spcAft>
                      </a:pPr>
                      <a:r>
                        <a:rPr lang="he-IL" sz="1600" dirty="0">
                          <a:effectLst/>
                        </a:rPr>
                        <a:t>(3 שעות)</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lnSpc>
                          <a:spcPct val="150000"/>
                        </a:lnSpc>
                        <a:spcAft>
                          <a:spcPts val="0"/>
                        </a:spcAft>
                      </a:pPr>
                      <a:r>
                        <a:rPr lang="he-IL" sz="1600" dirty="0">
                          <a:effectLst/>
                        </a:rPr>
                        <a:t> צל סביר. יבשים לא תהיו. מחר לא יישאר ממנו </a:t>
                      </a:r>
                      <a:r>
                        <a:rPr lang="he-IL" sz="1600" dirty="0" smtClean="0">
                          <a:effectLst/>
                        </a:rPr>
                        <a:t>כלום.</a:t>
                      </a:r>
                    </a:p>
                    <a:p>
                      <a:pPr algn="r" rtl="1">
                        <a:lnSpc>
                          <a:spcPct val="150000"/>
                        </a:lnSpc>
                        <a:spcAft>
                          <a:spcPts val="0"/>
                        </a:spcAft>
                      </a:pPr>
                      <a:endParaRPr lang="he-IL" sz="1600" dirty="0" smtClean="0">
                        <a:effectLst/>
                      </a:endParaRPr>
                    </a:p>
                    <a:p>
                      <a:pPr algn="r" rtl="1">
                        <a:lnSpc>
                          <a:spcPct val="150000"/>
                        </a:lnSpc>
                        <a:spcAft>
                          <a:spcPts val="0"/>
                        </a:spcAft>
                      </a:pPr>
                      <a:endParaRPr lang="en-US" sz="1400" dirty="0">
                        <a:effectLst/>
                      </a:endParaRPr>
                    </a:p>
                    <a:p>
                      <a:pPr algn="r" rtl="1">
                        <a:lnSpc>
                          <a:spcPct val="150000"/>
                        </a:lnSpc>
                        <a:spcAft>
                          <a:spcPts val="0"/>
                        </a:spcAft>
                      </a:pPr>
                      <a:r>
                        <a:rPr lang="he-IL" sz="1600" dirty="0">
                          <a:effectLst/>
                        </a:rPr>
                        <a:t>(שעתיים)</a:t>
                      </a:r>
                      <a:endParaRPr lang="en-US" sz="14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4514150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הסבר אליפטי 3"/>
          <p:cNvSpPr/>
          <p:nvPr/>
        </p:nvSpPr>
        <p:spPr>
          <a:xfrm>
            <a:off x="1001485" y="1001486"/>
            <a:ext cx="3701143" cy="2481943"/>
          </a:xfrm>
          <a:prstGeom prst="wedgeEllipseCallout">
            <a:avLst>
              <a:gd name="adj1" fmla="val 62696"/>
              <a:gd name="adj2" fmla="val 51974"/>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 name="כותרת 1"/>
          <p:cNvSpPr>
            <a:spLocks noGrp="1"/>
          </p:cNvSpPr>
          <p:nvPr>
            <p:ph type="title"/>
          </p:nvPr>
        </p:nvSpPr>
        <p:spPr>
          <a:xfrm>
            <a:off x="1453695" y="1872343"/>
            <a:ext cx="2796722" cy="895873"/>
          </a:xfrm>
        </p:spPr>
        <p:txBody>
          <a:bodyPr>
            <a:normAutofit/>
          </a:bodyPr>
          <a:lstStyle/>
          <a:p>
            <a:r>
              <a:rPr lang="he-IL" dirty="0" smtClean="0"/>
              <a:t>זמן הצגה</a:t>
            </a:r>
            <a:endParaRPr lang="en-US" dirty="0"/>
          </a:p>
        </p:txBody>
      </p:sp>
      <p:pic>
        <p:nvPicPr>
          <p:cNvPr id="5122" name="Picture 2" descr="\\mapa\all\AmitG\חטיבה - פיננסי\דמויות\boy2.jpg"/>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32795" r="34411"/>
          <a:stretch/>
        </p:blipFill>
        <p:spPr bwMode="auto">
          <a:xfrm flipH="1">
            <a:off x="5152570" y="1778000"/>
            <a:ext cx="2290648" cy="5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78983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ממשיכים במשימה</a:t>
            </a:r>
            <a:endParaRPr lang="en-US" sz="4000" dirty="0"/>
          </a:p>
        </p:txBody>
      </p:sp>
      <p:sp>
        <p:nvSpPr>
          <p:cNvPr id="3" name="מציין מיקום תוכן 2"/>
          <p:cNvSpPr>
            <a:spLocks noGrp="1"/>
          </p:cNvSpPr>
          <p:nvPr>
            <p:ph idx="1"/>
          </p:nvPr>
        </p:nvSpPr>
        <p:spPr>
          <a:xfrm>
            <a:off x="628650" y="2005012"/>
            <a:ext cx="7886700" cy="4716463"/>
          </a:xfrm>
        </p:spPr>
        <p:txBody>
          <a:bodyPr>
            <a:normAutofit fontScale="70000" lnSpcReduction="20000"/>
          </a:bodyPr>
          <a:lstStyle/>
          <a:p>
            <a:pPr marL="0" indent="0">
              <a:buNone/>
            </a:pPr>
            <a:r>
              <a:rPr lang="he-IL" sz="3900" dirty="0"/>
              <a:t>עברתם בהצלחה את </a:t>
            </a:r>
            <a:r>
              <a:rPr lang="he-IL" sz="3900" dirty="0" smtClean="0"/>
              <a:t>הלילה הראשון וכעת עליכם לתכנן את השבוע הקרוב.</a:t>
            </a:r>
            <a:endParaRPr lang="he-IL" sz="3900" dirty="0"/>
          </a:p>
          <a:p>
            <a:pPr marL="0" indent="0">
              <a:buNone/>
            </a:pPr>
            <a:endParaRPr lang="he-IL" sz="3900" dirty="0" smtClean="0"/>
          </a:p>
          <a:p>
            <a:pPr marL="0" indent="0">
              <a:buNone/>
            </a:pPr>
            <a:r>
              <a:rPr lang="he-IL" sz="3900" dirty="0" smtClean="0"/>
              <a:t>הרכיבו את </a:t>
            </a:r>
            <a:r>
              <a:rPr lang="he-IL" sz="3900" dirty="0"/>
              <a:t>סל </a:t>
            </a:r>
            <a:r>
              <a:rPr lang="he-IL" sz="3900" dirty="0" smtClean="0"/>
              <a:t>המוצרים </a:t>
            </a:r>
            <a:r>
              <a:rPr lang="he-IL" sz="3900" dirty="0"/>
              <a:t>הטוב ביותר </a:t>
            </a:r>
            <a:r>
              <a:rPr lang="he-IL" sz="3900" dirty="0" smtClean="0"/>
              <a:t>שיעזור לכם </a:t>
            </a:r>
            <a:r>
              <a:rPr lang="he-IL" sz="3900" dirty="0" smtClean="0">
                <a:solidFill>
                  <a:srgbClr val="FF0000"/>
                </a:solidFill>
              </a:rPr>
              <a:t>לשרוד את השבוע הקרוב </a:t>
            </a:r>
            <a:r>
              <a:rPr lang="he-IL" sz="3900" dirty="0" smtClean="0"/>
              <a:t>ונמקו את בחירתכם. לרשותכם 56 שעות </a:t>
            </a:r>
          </a:p>
          <a:p>
            <a:pPr marL="0" indent="0">
              <a:buNone/>
            </a:pPr>
            <a:endParaRPr lang="he-IL" sz="3900" dirty="0" smtClean="0"/>
          </a:p>
          <a:p>
            <a:pPr marL="0" indent="0">
              <a:buNone/>
            </a:pPr>
            <a:r>
              <a:rPr lang="he-IL" sz="3900" dirty="0" smtClean="0"/>
              <a:t>רמז</a:t>
            </a:r>
            <a:r>
              <a:rPr lang="he-IL" sz="3900" dirty="0"/>
              <a:t>: ברשימה ישנם </a:t>
            </a:r>
            <a:r>
              <a:rPr lang="he-IL" sz="3900" dirty="0" smtClean="0">
                <a:solidFill>
                  <a:srgbClr val="FF0000"/>
                </a:solidFill>
              </a:rPr>
              <a:t>שלושה מוצרים </a:t>
            </a:r>
            <a:r>
              <a:rPr lang="he-IL" sz="3900" dirty="0"/>
              <a:t>החיוניים ביותר </a:t>
            </a:r>
            <a:r>
              <a:rPr lang="he-IL" sz="3900" dirty="0" smtClean="0"/>
              <a:t>להצלחת המשימה. </a:t>
            </a:r>
            <a:endParaRPr lang="he-IL" sz="3900" dirty="0"/>
          </a:p>
          <a:p>
            <a:pPr marL="0" indent="0">
              <a:buNone/>
            </a:pPr>
            <a:endParaRPr lang="he-IL" sz="3900" b="1" dirty="0" smtClean="0"/>
          </a:p>
          <a:p>
            <a:pPr marL="0" indent="0">
              <a:buNone/>
            </a:pPr>
            <a:r>
              <a:rPr lang="he-IL" sz="3900" b="1" dirty="0" smtClean="0"/>
              <a:t>קבוצה שתכלול </a:t>
            </a:r>
            <a:r>
              <a:rPr lang="he-IL" sz="3900" b="1" dirty="0"/>
              <a:t>מוצרים אלו ותעמוד במכסת הזמנים תזכה </a:t>
            </a:r>
            <a:r>
              <a:rPr lang="he-IL" sz="3900" b="1" dirty="0" smtClean="0"/>
              <a:t>ב- </a:t>
            </a:r>
            <a:r>
              <a:rPr lang="he-IL" sz="3900" b="1" dirty="0"/>
              <a:t>5 נקודות.</a:t>
            </a:r>
          </a:p>
          <a:p>
            <a:pPr marL="0" indent="0" algn="ctr">
              <a:buNone/>
            </a:pPr>
            <a:r>
              <a:rPr lang="he-IL" sz="4500" b="1" dirty="0" smtClean="0"/>
              <a:t>בהצלחה!</a:t>
            </a:r>
            <a:endParaRPr lang="he-IL" sz="4500" b="1" dirty="0"/>
          </a:p>
        </p:txBody>
      </p:sp>
    </p:spTree>
    <p:extLst>
      <p:ext uri="{BB962C8B-B14F-4D97-AF65-F5344CB8AC3E}">
        <p14:creationId xmlns:p14="http://schemas.microsoft.com/office/powerpoint/2010/main" val="38667757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דוגמא</a:t>
            </a:r>
            <a:endParaRPr lang="he-IL" dirty="0"/>
          </a:p>
        </p:txBody>
      </p:sp>
      <p:graphicFrame>
        <p:nvGraphicFramePr>
          <p:cNvPr id="7" name="מציין מיקום תוכן 6"/>
          <p:cNvGraphicFramePr>
            <a:graphicFrameLocks noGrp="1"/>
          </p:cNvGraphicFramePr>
          <p:nvPr>
            <p:ph idx="1"/>
            <p:extLst>
              <p:ext uri="{D42A27DB-BD31-4B8C-83A1-F6EECF244321}">
                <p14:modId xmlns:p14="http://schemas.microsoft.com/office/powerpoint/2010/main" val="692389532"/>
              </p:ext>
            </p:extLst>
          </p:nvPr>
        </p:nvGraphicFramePr>
        <p:xfrm>
          <a:off x="1529544" y="5008098"/>
          <a:ext cx="6201292" cy="1389990"/>
        </p:xfrm>
        <a:graphic>
          <a:graphicData uri="http://schemas.openxmlformats.org/drawingml/2006/table">
            <a:tbl>
              <a:tblPr rtl="1" firstRow="1" firstCol="1" bandRow="1">
                <a:tableStyleId>{5C22544A-7EE6-4342-B048-85BDC9FD1C3A}</a:tableStyleId>
              </a:tblPr>
              <a:tblGrid>
                <a:gridCol w="1213658"/>
                <a:gridCol w="1786806"/>
                <a:gridCol w="1600414"/>
                <a:gridCol w="1600414"/>
              </a:tblGrid>
              <a:tr h="292710">
                <a:tc>
                  <a:txBody>
                    <a:bodyPr/>
                    <a:lstStyle/>
                    <a:p>
                      <a:pPr algn="r" rtl="1">
                        <a:lnSpc>
                          <a:spcPct val="150000"/>
                        </a:lnSpc>
                        <a:spcAft>
                          <a:spcPts val="0"/>
                        </a:spcAft>
                      </a:pPr>
                      <a:endParaRPr lang="en-US" sz="1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6D0"/>
                    </a:solidFill>
                  </a:tcPr>
                </a:tc>
                <a:tc>
                  <a:txBody>
                    <a:bodyPr/>
                    <a:lstStyle/>
                    <a:p>
                      <a:pPr algn="r" rtl="1">
                        <a:lnSpc>
                          <a:spcPct val="150000"/>
                        </a:lnSpc>
                        <a:spcAft>
                          <a:spcPts val="0"/>
                        </a:spcAft>
                      </a:pPr>
                      <a:r>
                        <a:rPr lang="he-IL" sz="1100"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rPr>
                        <a:t>איכות א</a:t>
                      </a:r>
                      <a:endParaRPr lang="en-US" sz="1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indent="0" algn="r" defTabSz="685800" rtl="1" eaLnBrk="1" fontAlgn="auto" latinLnBrk="0" hangingPunct="1">
                        <a:lnSpc>
                          <a:spcPct val="150000"/>
                        </a:lnSpc>
                        <a:spcBef>
                          <a:spcPts val="0"/>
                        </a:spcBef>
                        <a:spcAft>
                          <a:spcPts val="0"/>
                        </a:spcAft>
                        <a:buClrTx/>
                        <a:buSzTx/>
                        <a:buFontTx/>
                        <a:buNone/>
                        <a:tabLst/>
                        <a:defRPr/>
                      </a:pPr>
                      <a:r>
                        <a:rPr lang="he-IL" sz="1100"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rPr>
                        <a:t>איכות ב</a:t>
                      </a:r>
                      <a:endParaRPr lang="en-US" sz="1100"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a:txBody>
                    <a:bodyPr/>
                    <a:lstStyle/>
                    <a:p>
                      <a:pPr marL="0" marR="0" indent="0" algn="r" defTabSz="685800" rtl="1" eaLnBrk="1" fontAlgn="auto" latinLnBrk="0" hangingPunct="1">
                        <a:lnSpc>
                          <a:spcPct val="150000"/>
                        </a:lnSpc>
                        <a:spcBef>
                          <a:spcPts val="0"/>
                        </a:spcBef>
                        <a:spcAft>
                          <a:spcPts val="0"/>
                        </a:spcAft>
                        <a:buClrTx/>
                        <a:buSzTx/>
                        <a:buFontTx/>
                        <a:buNone/>
                        <a:tabLst/>
                        <a:defRPr/>
                      </a:pPr>
                      <a:r>
                        <a:rPr lang="he-IL" sz="1200" kern="1200"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rPr>
                        <a:t>איכות ג</a:t>
                      </a:r>
                      <a:endParaRPr lang="en-US" sz="1200" kern="1200"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916949">
                <a:tc>
                  <a:txBody>
                    <a:bodyPr/>
                    <a:lstStyle/>
                    <a:p>
                      <a:pPr algn="r" rtl="1">
                        <a:lnSpc>
                          <a:spcPct val="150000"/>
                        </a:lnSpc>
                        <a:spcAft>
                          <a:spcPts val="0"/>
                        </a:spcAft>
                      </a:pPr>
                      <a:r>
                        <a:rPr lang="he-IL" sz="1200" dirty="0">
                          <a:solidFill>
                            <a:schemeClr val="tx1"/>
                          </a:solidFill>
                          <a:effectLst/>
                        </a:rPr>
                        <a:t>אוכל</a:t>
                      </a:r>
                      <a:endParaRPr lang="en-US" sz="1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6D0"/>
                    </a:solidFill>
                  </a:tcPr>
                </a:tc>
                <a:tc>
                  <a:txBody>
                    <a:bodyPr/>
                    <a:lstStyle/>
                    <a:p>
                      <a:pPr algn="r" rtl="1">
                        <a:lnSpc>
                          <a:spcPct val="150000"/>
                        </a:lnSpc>
                        <a:spcAft>
                          <a:spcPts val="0"/>
                        </a:spcAft>
                      </a:pPr>
                      <a:r>
                        <a:rPr lang="he-IL" sz="1200" dirty="0" smtClean="0">
                          <a:solidFill>
                            <a:schemeClr val="tx1"/>
                          </a:solidFill>
                          <a:effectLst/>
                        </a:rPr>
                        <a:t>ערימה </a:t>
                      </a:r>
                      <a:r>
                        <a:rPr lang="he-IL" sz="1200" dirty="0">
                          <a:solidFill>
                            <a:schemeClr val="tx1"/>
                          </a:solidFill>
                          <a:effectLst/>
                        </a:rPr>
                        <a:t>גבוהה של פירות וירקות שליקטתם ודגים שהצלחתם </a:t>
                      </a:r>
                      <a:r>
                        <a:rPr lang="he-IL" sz="1200" dirty="0" smtClean="0">
                          <a:solidFill>
                            <a:schemeClr val="tx1"/>
                          </a:solidFill>
                          <a:effectLst/>
                        </a:rPr>
                        <a:t>לדוג. </a:t>
                      </a:r>
                      <a:r>
                        <a:rPr lang="en-US" sz="1200" dirty="0" smtClean="0">
                          <a:solidFill>
                            <a:schemeClr val="tx1"/>
                          </a:solidFill>
                          <a:effectLst/>
                        </a:rPr>
                        <a:t/>
                      </a:r>
                      <a:br>
                        <a:rPr lang="en-US" sz="1200" dirty="0" smtClean="0">
                          <a:solidFill>
                            <a:schemeClr val="tx1"/>
                          </a:solidFill>
                          <a:effectLst/>
                        </a:rPr>
                      </a:br>
                      <a:r>
                        <a:rPr lang="he-IL" sz="1200" dirty="0" smtClean="0">
                          <a:solidFill>
                            <a:schemeClr val="tx1"/>
                          </a:solidFill>
                          <a:effectLst/>
                        </a:rPr>
                        <a:t>(5 שעות)</a:t>
                      </a:r>
                      <a:endParaRPr lang="en-US" sz="1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F6EC"/>
                    </a:solidFill>
                  </a:tcPr>
                </a:tc>
                <a:tc>
                  <a:txBody>
                    <a:bodyPr/>
                    <a:lstStyle/>
                    <a:p>
                      <a:pPr algn="r" rtl="1">
                        <a:lnSpc>
                          <a:spcPct val="150000"/>
                        </a:lnSpc>
                        <a:spcAft>
                          <a:spcPts val="0"/>
                        </a:spcAft>
                      </a:pPr>
                      <a:r>
                        <a:rPr lang="he-IL" sz="1200" dirty="0" smtClean="0">
                          <a:solidFill>
                            <a:schemeClr val="tx1"/>
                          </a:solidFill>
                          <a:effectLst/>
                        </a:rPr>
                        <a:t>מלוא </a:t>
                      </a:r>
                      <a:r>
                        <a:rPr lang="he-IL" sz="1200" dirty="0">
                          <a:solidFill>
                            <a:schemeClr val="tx1"/>
                          </a:solidFill>
                          <a:effectLst/>
                        </a:rPr>
                        <a:t>החופן פירות שונים, שני דגים. </a:t>
                      </a:r>
                      <a:endParaRPr lang="he-IL" sz="1200" dirty="0" smtClean="0">
                        <a:solidFill>
                          <a:schemeClr val="tx1"/>
                        </a:solidFill>
                        <a:effectLst/>
                      </a:endParaRPr>
                    </a:p>
                    <a:p>
                      <a:pPr marL="0" marR="0" indent="0" algn="r" defTabSz="685800" rtl="1" eaLnBrk="1" fontAlgn="auto" latinLnBrk="0" hangingPunct="1">
                        <a:lnSpc>
                          <a:spcPct val="150000"/>
                        </a:lnSpc>
                        <a:spcBef>
                          <a:spcPts val="0"/>
                        </a:spcBef>
                        <a:spcAft>
                          <a:spcPts val="0"/>
                        </a:spcAft>
                        <a:buClrTx/>
                        <a:buSzTx/>
                        <a:buFontTx/>
                        <a:buNone/>
                        <a:tabLst/>
                        <a:defRPr/>
                      </a:pPr>
                      <a:endParaRPr lang="he-IL" sz="1200" dirty="0" smtClean="0">
                        <a:solidFill>
                          <a:schemeClr val="tx1"/>
                        </a:solidFill>
                        <a:effectLst/>
                        <a:latin typeface="Calibri" panose="020F0502020204030204" pitchFamily="34" charset="0"/>
                        <a:ea typeface="Calibri" panose="020F0502020204030204" pitchFamily="34" charset="0"/>
                        <a:cs typeface="+mn-cs"/>
                      </a:endParaRPr>
                    </a:p>
                    <a:p>
                      <a:pPr marL="0" marR="0" indent="0" algn="r" defTabSz="685800" rtl="1" eaLnBrk="1" fontAlgn="auto" latinLnBrk="0" hangingPunct="1">
                        <a:lnSpc>
                          <a:spcPct val="150000"/>
                        </a:lnSpc>
                        <a:spcBef>
                          <a:spcPts val="0"/>
                        </a:spcBef>
                        <a:spcAft>
                          <a:spcPts val="0"/>
                        </a:spcAft>
                        <a:buClrTx/>
                        <a:buSzTx/>
                        <a:buFontTx/>
                        <a:buNone/>
                        <a:tabLst/>
                        <a:defRPr/>
                      </a:pPr>
                      <a:r>
                        <a:rPr lang="he-IL" sz="1200" dirty="0" smtClean="0">
                          <a:solidFill>
                            <a:schemeClr val="tx1"/>
                          </a:solidFill>
                          <a:effectLst/>
                          <a:latin typeface="Calibri" panose="020F0502020204030204" pitchFamily="34" charset="0"/>
                          <a:ea typeface="Calibri" panose="020F0502020204030204" pitchFamily="34" charset="0"/>
                          <a:cs typeface="+mn-cs"/>
                        </a:rPr>
                        <a:t>(3 שעות)</a:t>
                      </a:r>
                      <a:endParaRPr lang="en-US" sz="1100"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F6EC"/>
                    </a:solidFill>
                  </a:tcPr>
                </a:tc>
                <a:tc>
                  <a:txBody>
                    <a:bodyPr/>
                    <a:lstStyle/>
                    <a:p>
                      <a:pPr algn="r" rtl="1">
                        <a:lnSpc>
                          <a:spcPct val="150000"/>
                        </a:lnSpc>
                        <a:spcAft>
                          <a:spcPts val="0"/>
                        </a:spcAft>
                      </a:pPr>
                      <a:r>
                        <a:rPr lang="he-IL" sz="1200" dirty="0" smtClean="0">
                          <a:solidFill>
                            <a:schemeClr val="tx1"/>
                          </a:solidFill>
                          <a:effectLst/>
                        </a:rPr>
                        <a:t> כמה </a:t>
                      </a:r>
                      <a:r>
                        <a:rPr lang="he-IL" sz="1200" dirty="0">
                          <a:solidFill>
                            <a:schemeClr val="tx1"/>
                          </a:solidFill>
                          <a:effectLst/>
                        </a:rPr>
                        <a:t>פירות ודג אחד, לא ממש גדול</a:t>
                      </a:r>
                      <a:r>
                        <a:rPr lang="he-IL" sz="1200" dirty="0" smtClean="0">
                          <a:solidFill>
                            <a:schemeClr val="tx1"/>
                          </a:solidFill>
                          <a:effectLst/>
                        </a:rPr>
                        <a:t>.</a:t>
                      </a:r>
                    </a:p>
                    <a:p>
                      <a:pPr algn="r" rtl="1">
                        <a:lnSpc>
                          <a:spcPct val="150000"/>
                        </a:lnSpc>
                        <a:spcAft>
                          <a:spcPts val="0"/>
                        </a:spcAft>
                      </a:pPr>
                      <a:endParaRPr lang="he-IL" sz="1200"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p>
                      <a:pPr marL="0" marR="0" indent="0" algn="r" defTabSz="685800" rtl="1" eaLnBrk="1" fontAlgn="auto" latinLnBrk="0" hangingPunct="1">
                        <a:lnSpc>
                          <a:spcPct val="150000"/>
                        </a:lnSpc>
                        <a:spcBef>
                          <a:spcPts val="0"/>
                        </a:spcBef>
                        <a:spcAft>
                          <a:spcPts val="0"/>
                        </a:spcAft>
                        <a:buClrTx/>
                        <a:buSzTx/>
                        <a:buFontTx/>
                        <a:buNone/>
                        <a:tabLst/>
                        <a:defRPr/>
                      </a:pPr>
                      <a:r>
                        <a:rPr lang="he-IL" sz="1200" kern="1200"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rPr>
                        <a:t>(שעתיים)</a:t>
                      </a:r>
                      <a:endParaRPr lang="en-US" sz="1200" kern="1200"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F6EC"/>
                    </a:solidFill>
                  </a:tcPr>
                </a:tc>
              </a:tr>
            </a:tbl>
          </a:graphicData>
        </a:graphic>
      </p:graphicFrame>
      <p:pic>
        <p:nvPicPr>
          <p:cNvPr id="5" name="תמונה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32162" y="1793628"/>
            <a:ext cx="910245" cy="2066088"/>
          </a:xfrm>
          <a:prstGeom prst="rect">
            <a:avLst/>
          </a:prstGeom>
        </p:spPr>
      </p:pic>
      <p:graphicFrame>
        <p:nvGraphicFramePr>
          <p:cNvPr id="6" name="טבלה 5"/>
          <p:cNvGraphicFramePr>
            <a:graphicFrameLocks noGrp="1"/>
          </p:cNvGraphicFramePr>
          <p:nvPr>
            <p:extLst>
              <p:ext uri="{D42A27DB-BD31-4B8C-83A1-F6EECF244321}">
                <p14:modId xmlns:p14="http://schemas.microsoft.com/office/powerpoint/2010/main" val="3559333985"/>
              </p:ext>
            </p:extLst>
          </p:nvPr>
        </p:nvGraphicFramePr>
        <p:xfrm>
          <a:off x="1515318" y="2926261"/>
          <a:ext cx="6213230" cy="1706793"/>
        </p:xfrm>
        <a:graphic>
          <a:graphicData uri="http://schemas.openxmlformats.org/drawingml/2006/table">
            <a:tbl>
              <a:tblPr rtl="1" firstRow="1" firstCol="1" bandRow="1">
                <a:tableStyleId>{5C22544A-7EE6-4342-B048-85BDC9FD1C3A}</a:tableStyleId>
              </a:tblPr>
              <a:tblGrid>
                <a:gridCol w="1200096"/>
                <a:gridCol w="776303"/>
                <a:gridCol w="733752"/>
                <a:gridCol w="828431"/>
                <a:gridCol w="2674648"/>
              </a:tblGrid>
              <a:tr h="347418">
                <a:tc>
                  <a:txBody>
                    <a:bodyPr/>
                    <a:lstStyle/>
                    <a:p>
                      <a:pPr algn="r" rtl="1">
                        <a:lnSpc>
                          <a:spcPct val="150000"/>
                        </a:lnSpc>
                        <a:spcAft>
                          <a:spcPts val="0"/>
                        </a:spcAft>
                      </a:pPr>
                      <a:r>
                        <a:rPr lang="he-IL" sz="1200" b="1"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rPr>
                        <a:t>המוצר/</a:t>
                      </a:r>
                      <a:r>
                        <a:rPr lang="he-IL" sz="1200" b="1" baseline="0"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rPr>
                        <a:t> פעילות</a:t>
                      </a:r>
                      <a:endParaRPr lang="en-US" sz="12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6D0"/>
                    </a:solidFill>
                  </a:tcPr>
                </a:tc>
                <a:tc>
                  <a:txBody>
                    <a:bodyPr/>
                    <a:lstStyle/>
                    <a:p>
                      <a:pPr algn="r" rtl="1">
                        <a:lnSpc>
                          <a:spcPct val="150000"/>
                        </a:lnSpc>
                        <a:spcAft>
                          <a:spcPts val="0"/>
                        </a:spcAft>
                      </a:pPr>
                      <a:r>
                        <a:rPr lang="he-IL" sz="1200" b="1" dirty="0">
                          <a:solidFill>
                            <a:schemeClr val="tx1"/>
                          </a:solidFill>
                          <a:effectLst/>
                        </a:rPr>
                        <a:t>איכות א'</a:t>
                      </a:r>
                      <a:endParaRPr lang="en-US" sz="11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6D0"/>
                    </a:solidFill>
                  </a:tcPr>
                </a:tc>
                <a:tc>
                  <a:txBody>
                    <a:bodyPr/>
                    <a:lstStyle/>
                    <a:p>
                      <a:pPr algn="r" rtl="1">
                        <a:lnSpc>
                          <a:spcPct val="150000"/>
                        </a:lnSpc>
                        <a:spcAft>
                          <a:spcPts val="0"/>
                        </a:spcAft>
                      </a:pPr>
                      <a:r>
                        <a:rPr lang="he-IL" sz="1200" b="1" dirty="0">
                          <a:solidFill>
                            <a:schemeClr val="tx1"/>
                          </a:solidFill>
                          <a:effectLst/>
                        </a:rPr>
                        <a:t>איכות ב'</a:t>
                      </a:r>
                      <a:endParaRPr lang="en-US" sz="11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6D0"/>
                    </a:solidFill>
                  </a:tcPr>
                </a:tc>
                <a:tc>
                  <a:txBody>
                    <a:bodyPr/>
                    <a:lstStyle/>
                    <a:p>
                      <a:pPr algn="r" rtl="1">
                        <a:lnSpc>
                          <a:spcPct val="150000"/>
                        </a:lnSpc>
                        <a:spcAft>
                          <a:spcPts val="0"/>
                        </a:spcAft>
                      </a:pPr>
                      <a:r>
                        <a:rPr lang="he-IL" sz="1200" b="1" dirty="0">
                          <a:solidFill>
                            <a:schemeClr val="tx1"/>
                          </a:solidFill>
                          <a:effectLst/>
                        </a:rPr>
                        <a:t>איכות ג'</a:t>
                      </a:r>
                      <a:endParaRPr lang="en-US" sz="11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6D0"/>
                    </a:solidFill>
                  </a:tcPr>
                </a:tc>
                <a:tc>
                  <a:txBody>
                    <a:bodyPr/>
                    <a:lstStyle/>
                    <a:p>
                      <a:pPr algn="r" rtl="1">
                        <a:lnSpc>
                          <a:spcPct val="150000"/>
                        </a:lnSpc>
                        <a:spcAft>
                          <a:spcPts val="0"/>
                        </a:spcAft>
                      </a:pPr>
                      <a:r>
                        <a:rPr lang="he-IL" sz="1200" b="1"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rPr>
                        <a:t>סך שעות</a:t>
                      </a:r>
                      <a:endParaRPr lang="en-US" sz="12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6D0"/>
                    </a:solidFill>
                  </a:tcPr>
                </a:tc>
              </a:tr>
              <a:tr h="392803">
                <a:tc>
                  <a:txBody>
                    <a:bodyPr/>
                    <a:lstStyle/>
                    <a:p>
                      <a:pPr algn="r" rtl="1">
                        <a:lnSpc>
                          <a:spcPct val="150000"/>
                        </a:lnSpc>
                        <a:spcAft>
                          <a:spcPts val="0"/>
                        </a:spcAft>
                      </a:pPr>
                      <a:r>
                        <a:rPr lang="he-IL" sz="1600" b="1" dirty="0" smtClean="0">
                          <a:solidFill>
                            <a:schemeClr val="tx1"/>
                          </a:solidFill>
                          <a:effectLst/>
                          <a:latin typeface="FbPoza Regular" panose="02020603050405020304" pitchFamily="18" charset="-79"/>
                          <a:ea typeface="Calibri" panose="020F0502020204030204" pitchFamily="34" charset="0"/>
                          <a:cs typeface="+mn-cs"/>
                        </a:rPr>
                        <a:t>מחסה</a:t>
                      </a:r>
                      <a:endParaRPr lang="en-US" sz="1600" b="1" dirty="0">
                        <a:solidFill>
                          <a:schemeClr val="tx1"/>
                        </a:solidFill>
                        <a:effectLst/>
                        <a:latin typeface="FbPoza Regular" panose="02020603050405020304" pitchFamily="18" charset="-79"/>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1">
                        <a:lnSpc>
                          <a:spcPct val="150000"/>
                        </a:lnSpc>
                        <a:spcAft>
                          <a:spcPts val="0"/>
                        </a:spcAft>
                      </a:pPr>
                      <a:r>
                        <a:rPr lang="en-US" sz="1600" b="1" dirty="0" smtClean="0">
                          <a:solidFill>
                            <a:schemeClr val="tx1"/>
                          </a:solidFill>
                          <a:effectLst/>
                          <a:latin typeface="+mj-lt"/>
                          <a:ea typeface="Calibri" panose="020F0502020204030204" pitchFamily="34" charset="0"/>
                          <a:cs typeface="+mn-cs"/>
                        </a:rPr>
                        <a:t>X</a:t>
                      </a:r>
                      <a:endParaRPr lang="en-US" sz="1600" b="1" dirty="0">
                        <a:solidFill>
                          <a:schemeClr val="tx1"/>
                        </a:solidFill>
                        <a:effectLst/>
                        <a:latin typeface="+mj-lt"/>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1">
                        <a:lnSpc>
                          <a:spcPct val="150000"/>
                        </a:lnSpc>
                        <a:spcAft>
                          <a:spcPts val="0"/>
                        </a:spcAft>
                      </a:pPr>
                      <a:endParaRPr lang="en-US" sz="1600" b="1" dirty="0">
                        <a:solidFill>
                          <a:schemeClr val="tx1"/>
                        </a:solidFill>
                        <a:effectLst/>
                        <a:latin typeface="FbPoza Regular" panose="02020603050405020304" pitchFamily="18" charset="-79"/>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1">
                        <a:lnSpc>
                          <a:spcPct val="150000"/>
                        </a:lnSpc>
                        <a:spcAft>
                          <a:spcPts val="0"/>
                        </a:spcAft>
                      </a:pPr>
                      <a:endParaRPr lang="en-US" sz="1600" b="1" dirty="0">
                        <a:solidFill>
                          <a:schemeClr val="tx1"/>
                        </a:solidFill>
                        <a:effectLst/>
                        <a:latin typeface="FbPoza Regular" panose="02020603050405020304" pitchFamily="18" charset="-79"/>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1">
                        <a:lnSpc>
                          <a:spcPct val="150000"/>
                        </a:lnSpc>
                        <a:spcAft>
                          <a:spcPts val="0"/>
                        </a:spcAft>
                      </a:pPr>
                      <a:r>
                        <a:rPr lang="he-IL" sz="1600" b="1" dirty="0" smtClean="0">
                          <a:solidFill>
                            <a:schemeClr val="tx1"/>
                          </a:solidFill>
                          <a:effectLst/>
                          <a:latin typeface="FbPoza Regular" panose="02020603050405020304" pitchFamily="18" charset="-79"/>
                          <a:ea typeface="Calibri" panose="020F0502020204030204" pitchFamily="34" charset="0"/>
                          <a:cs typeface="+mn-cs"/>
                        </a:rPr>
                        <a:t>5</a:t>
                      </a:r>
                      <a:endParaRPr lang="en-US" sz="1600" b="1" dirty="0">
                        <a:solidFill>
                          <a:schemeClr val="tx1"/>
                        </a:solidFill>
                        <a:effectLst/>
                        <a:latin typeface="FbPoza Regular" panose="02020603050405020304" pitchFamily="18" charset="-79"/>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27715">
                <a:tc>
                  <a:txBody>
                    <a:bodyPr/>
                    <a:lstStyle/>
                    <a:p>
                      <a:pPr algn="r" rtl="1">
                        <a:lnSpc>
                          <a:spcPct val="150000"/>
                        </a:lnSpc>
                        <a:spcAft>
                          <a:spcPts val="0"/>
                        </a:spcAft>
                      </a:pPr>
                      <a:r>
                        <a:rPr lang="he-IL" sz="1600" dirty="0" smtClean="0">
                          <a:solidFill>
                            <a:schemeClr val="tx1"/>
                          </a:solidFill>
                          <a:effectLst/>
                          <a:latin typeface="Calibri" panose="020F0502020204030204" pitchFamily="34" charset="0"/>
                          <a:ea typeface="Calibri" panose="020F0502020204030204" pitchFamily="34" charset="0"/>
                          <a:cs typeface="+mn-cs"/>
                        </a:rPr>
                        <a:t>אוכל</a:t>
                      </a:r>
                      <a:endParaRPr lang="en-US" sz="1600" dirty="0">
                        <a:solidFill>
                          <a:schemeClr val="tx1"/>
                        </a:solidFill>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F6EC"/>
                    </a:solidFill>
                  </a:tcPr>
                </a:tc>
                <a:tc>
                  <a:txBody>
                    <a:bodyPr/>
                    <a:lstStyle/>
                    <a:p>
                      <a:pPr algn="r" rtl="1">
                        <a:lnSpc>
                          <a:spcPct val="150000"/>
                        </a:lnSpc>
                        <a:spcAft>
                          <a:spcPts val="0"/>
                        </a:spcAft>
                      </a:pPr>
                      <a:endParaRPr lang="en-US" sz="1600" dirty="0">
                        <a:solidFill>
                          <a:schemeClr val="tx1"/>
                        </a:solidFill>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F6EC"/>
                    </a:solidFill>
                  </a:tcPr>
                </a:tc>
                <a:tc>
                  <a:txBody>
                    <a:bodyPr/>
                    <a:lstStyle/>
                    <a:p>
                      <a:pPr algn="r" rtl="1">
                        <a:lnSpc>
                          <a:spcPct val="150000"/>
                        </a:lnSpc>
                        <a:spcAft>
                          <a:spcPts val="0"/>
                        </a:spcAft>
                      </a:pPr>
                      <a:endParaRPr lang="en-US" sz="1600" dirty="0" smtClean="0">
                        <a:solidFill>
                          <a:schemeClr val="tx1"/>
                        </a:solidFill>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F6EC"/>
                    </a:solidFill>
                  </a:tcPr>
                </a:tc>
                <a:tc>
                  <a:txBody>
                    <a:bodyPr/>
                    <a:lstStyle/>
                    <a:p>
                      <a:pPr algn="ctr" rtl="1">
                        <a:lnSpc>
                          <a:spcPct val="150000"/>
                        </a:lnSpc>
                        <a:spcAft>
                          <a:spcPts val="0"/>
                        </a:spcAft>
                      </a:pPr>
                      <a:r>
                        <a:rPr lang="en-US" sz="1600" b="1" kern="1200" dirty="0" smtClean="0">
                          <a:solidFill>
                            <a:schemeClr val="tx1"/>
                          </a:solidFill>
                          <a:effectLst/>
                          <a:latin typeface="Calibri" panose="020F0502020204030204" pitchFamily="34" charset="0"/>
                          <a:ea typeface="Calibri" panose="020F0502020204030204" pitchFamily="34" charset="0"/>
                          <a:cs typeface="+mn-cs"/>
                        </a:rPr>
                        <a:t>X</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F6EC"/>
                    </a:solidFill>
                  </a:tcPr>
                </a:tc>
                <a:tc>
                  <a:txBody>
                    <a:bodyPr/>
                    <a:lstStyle/>
                    <a:p>
                      <a:pPr algn="r" rtl="1">
                        <a:lnSpc>
                          <a:spcPct val="150000"/>
                        </a:lnSpc>
                        <a:spcAft>
                          <a:spcPts val="0"/>
                        </a:spcAft>
                      </a:pPr>
                      <a:r>
                        <a:rPr lang="he-IL" sz="1600" b="1" i="0" dirty="0" smtClean="0">
                          <a:solidFill>
                            <a:schemeClr val="tx1"/>
                          </a:solidFill>
                          <a:effectLst/>
                          <a:latin typeface="Calibri" panose="020F0502020204030204" pitchFamily="34" charset="0"/>
                          <a:ea typeface="Calibri" panose="020F0502020204030204" pitchFamily="34" charset="0"/>
                          <a:cs typeface="+mn-cs"/>
                        </a:rPr>
                        <a:t>7 ימים * שעתיים = 14 שעות</a:t>
                      </a:r>
                      <a:endParaRPr lang="en-US" sz="1600" b="1" i="0" dirty="0">
                        <a:solidFill>
                          <a:schemeClr val="tx1"/>
                        </a:solidFill>
                        <a:effectLst/>
                        <a:latin typeface="Calibri" panose="020F0502020204030204" pitchFamily="34" charset="0"/>
                        <a:ea typeface="Calibri" panose="020F0502020204030204" pitchFamily="34" charset="0"/>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6F6EC"/>
                    </a:solidFill>
                  </a:tcPr>
                </a:tc>
              </a:tr>
              <a:tr h="300406">
                <a:tc>
                  <a:txBody>
                    <a:bodyPr/>
                    <a:lstStyle/>
                    <a:p>
                      <a:pPr algn="r" rtl="1">
                        <a:lnSpc>
                          <a:spcPct val="150000"/>
                        </a:lnSpc>
                        <a:spcAft>
                          <a:spcPts val="0"/>
                        </a:spcAft>
                      </a:pPr>
                      <a:endParaRPr lang="en-US" sz="1100"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1">
                        <a:lnSpc>
                          <a:spcPct val="150000"/>
                        </a:lnSpc>
                        <a:spcAft>
                          <a:spcPts val="0"/>
                        </a:spcAft>
                      </a:pPr>
                      <a:endParaRPr lang="en-US" sz="1100"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1">
                        <a:lnSpc>
                          <a:spcPct val="150000"/>
                        </a:lnSpc>
                        <a:spcAft>
                          <a:spcPts val="0"/>
                        </a:spcAft>
                      </a:pPr>
                      <a:endParaRPr lang="en-US" sz="1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1">
                        <a:lnSpc>
                          <a:spcPct val="150000"/>
                        </a:lnSpc>
                        <a:spcAft>
                          <a:spcPts val="0"/>
                        </a:spcAft>
                      </a:pPr>
                      <a:endParaRPr lang="en-US" sz="1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rtl="1">
                        <a:lnSpc>
                          <a:spcPct val="150000"/>
                        </a:lnSpc>
                        <a:spcAft>
                          <a:spcPts val="0"/>
                        </a:spcAft>
                      </a:pPr>
                      <a:endParaRPr lang="en-US" sz="11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0406">
                <a:tc gridSpan="4">
                  <a:txBody>
                    <a:bodyPr/>
                    <a:lstStyle/>
                    <a:p>
                      <a:pPr algn="r" rtl="1">
                        <a:lnSpc>
                          <a:spcPct val="150000"/>
                        </a:lnSpc>
                        <a:spcAft>
                          <a:spcPts val="0"/>
                        </a:spcAft>
                      </a:pPr>
                      <a:r>
                        <a:rPr lang="he-IL" sz="1200" b="1"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rPr>
                        <a:t>סה"כ </a:t>
                      </a:r>
                      <a:endParaRPr lang="en-US" sz="11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6D0"/>
                    </a:solidFill>
                  </a:tcPr>
                </a:tc>
                <a:tc hMerge="1">
                  <a:txBody>
                    <a:bodyPr/>
                    <a:lstStyle/>
                    <a:p>
                      <a:pPr algn="r" rtl="1">
                        <a:lnSpc>
                          <a:spcPct val="150000"/>
                        </a:lnSpc>
                        <a:spcAft>
                          <a:spcPts val="0"/>
                        </a:spcAft>
                      </a:pPr>
                      <a:endParaRPr lang="en-US" sz="11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EAE6D0"/>
                      </a:solidFill>
                      <a:prstDash val="solid"/>
                      <a:round/>
                      <a:headEnd type="none" w="med" len="med"/>
                      <a:tailEnd type="none" w="med" len="med"/>
                    </a:lnL>
                    <a:lnR w="12700" cap="flat" cmpd="sng" algn="ctr">
                      <a:solidFill>
                        <a:srgbClr val="EAE6D0"/>
                      </a:solidFill>
                      <a:prstDash val="solid"/>
                      <a:round/>
                      <a:headEnd type="none" w="med" len="med"/>
                      <a:tailEnd type="none" w="med" len="med"/>
                    </a:lnR>
                    <a:lnT w="12700" cap="flat" cmpd="sng" algn="ctr">
                      <a:solidFill>
                        <a:srgbClr val="EAE6D0"/>
                      </a:solidFill>
                      <a:prstDash val="solid"/>
                      <a:round/>
                      <a:headEnd type="none" w="med" len="med"/>
                      <a:tailEnd type="none" w="med" len="med"/>
                    </a:lnT>
                    <a:lnB w="12700" cap="flat" cmpd="sng" algn="ctr">
                      <a:solidFill>
                        <a:srgbClr val="EAE6D0"/>
                      </a:solidFill>
                      <a:prstDash val="solid"/>
                      <a:round/>
                      <a:headEnd type="none" w="med" len="med"/>
                      <a:tailEnd type="none" w="med" len="med"/>
                    </a:lnB>
                    <a:noFill/>
                  </a:tcPr>
                </a:tc>
                <a:tc hMerge="1">
                  <a:txBody>
                    <a:bodyPr/>
                    <a:lstStyle/>
                    <a:p>
                      <a:pPr algn="r" rtl="1">
                        <a:lnSpc>
                          <a:spcPct val="150000"/>
                        </a:lnSpc>
                        <a:spcAft>
                          <a:spcPts val="0"/>
                        </a:spcAft>
                      </a:pPr>
                      <a:endParaRPr lang="en-US" sz="1100" b="1" dirty="0">
                        <a:solidFill>
                          <a:srgbClr val="000000"/>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EAE6D0"/>
                      </a:solidFill>
                      <a:prstDash val="solid"/>
                      <a:round/>
                      <a:headEnd type="none" w="med" len="med"/>
                      <a:tailEnd type="none" w="med" len="med"/>
                    </a:lnL>
                    <a:lnR w="12700" cap="flat" cmpd="sng" algn="ctr">
                      <a:solidFill>
                        <a:srgbClr val="EAE6D0"/>
                      </a:solidFill>
                      <a:prstDash val="solid"/>
                      <a:round/>
                      <a:headEnd type="none" w="med" len="med"/>
                      <a:tailEnd type="none" w="med" len="med"/>
                    </a:lnR>
                    <a:lnT w="12700" cap="flat" cmpd="sng" algn="ctr">
                      <a:solidFill>
                        <a:srgbClr val="EAE6D0"/>
                      </a:solidFill>
                      <a:prstDash val="solid"/>
                      <a:round/>
                      <a:headEnd type="none" w="med" len="med"/>
                      <a:tailEnd type="none" w="med" len="med"/>
                    </a:lnT>
                    <a:lnB w="12700" cap="flat" cmpd="sng" algn="ctr">
                      <a:solidFill>
                        <a:srgbClr val="EAE6D0"/>
                      </a:solidFill>
                      <a:prstDash val="solid"/>
                      <a:round/>
                      <a:headEnd type="none" w="med" len="med"/>
                      <a:tailEnd type="none" w="med" len="med"/>
                    </a:lnB>
                    <a:noFill/>
                  </a:tcPr>
                </a:tc>
                <a:tc hMerge="1">
                  <a:txBody>
                    <a:bodyPr/>
                    <a:lstStyle/>
                    <a:p>
                      <a:pPr algn="r" rtl="1">
                        <a:lnSpc>
                          <a:spcPct val="150000"/>
                        </a:lnSpc>
                        <a:spcAft>
                          <a:spcPts val="0"/>
                        </a:spcAft>
                      </a:pPr>
                      <a:endParaRPr lang="en-US" sz="1100" b="1" dirty="0">
                        <a:effectLst/>
                      </a:endParaRPr>
                    </a:p>
                  </a:txBody>
                  <a:tcPr marL="68580" marR="68580" marT="0" marB="0">
                    <a:lnL w="12700" cap="flat" cmpd="sng" algn="ctr">
                      <a:solidFill>
                        <a:srgbClr val="EAE6D0"/>
                      </a:solidFill>
                      <a:prstDash val="solid"/>
                      <a:round/>
                      <a:headEnd type="none" w="med" len="med"/>
                      <a:tailEnd type="none" w="med" len="med"/>
                    </a:lnL>
                    <a:lnR w="12700" cap="flat" cmpd="sng" algn="ctr">
                      <a:solidFill>
                        <a:srgbClr val="EAE6D0"/>
                      </a:solidFill>
                      <a:prstDash val="solid"/>
                      <a:round/>
                      <a:headEnd type="none" w="med" len="med"/>
                      <a:tailEnd type="none" w="med" len="med"/>
                    </a:lnR>
                    <a:lnT w="12700" cap="flat" cmpd="sng" algn="ctr">
                      <a:solidFill>
                        <a:srgbClr val="EAE6D0"/>
                      </a:solidFill>
                      <a:prstDash val="solid"/>
                      <a:round/>
                      <a:headEnd type="none" w="med" len="med"/>
                      <a:tailEnd type="none" w="med" len="med"/>
                    </a:lnT>
                    <a:lnB w="12700" cap="flat" cmpd="sng" algn="ctr">
                      <a:solidFill>
                        <a:srgbClr val="EAE6D0"/>
                      </a:solidFill>
                      <a:prstDash val="solid"/>
                      <a:round/>
                      <a:headEnd type="none" w="med" len="med"/>
                      <a:tailEnd type="none" w="med" len="med"/>
                    </a:lnB>
                    <a:noFill/>
                  </a:tcPr>
                </a:tc>
                <a:tc>
                  <a:txBody>
                    <a:bodyPr/>
                    <a:lstStyle/>
                    <a:p>
                      <a:pPr algn="r" rtl="1">
                        <a:lnSpc>
                          <a:spcPct val="150000"/>
                        </a:lnSpc>
                        <a:spcAft>
                          <a:spcPts val="0"/>
                        </a:spcAft>
                      </a:pPr>
                      <a:r>
                        <a:rPr lang="he-IL" sz="1200" b="1" dirty="0" smtClean="0">
                          <a:solidFill>
                            <a:schemeClr val="tx1"/>
                          </a:solidFill>
                          <a:effectLst/>
                          <a:latin typeface="Calibri" panose="020F0502020204030204" pitchFamily="34" charset="0"/>
                          <a:ea typeface="Calibri" panose="020F0502020204030204" pitchFamily="34" charset="0"/>
                          <a:cs typeface="Arial" panose="020B0604020202020204" pitchFamily="34" charset="0"/>
                        </a:rPr>
                        <a:t>56 שעות</a:t>
                      </a:r>
                      <a:endParaRPr lang="en-US" sz="1200" b="1"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AE6D0"/>
                    </a:solidFill>
                  </a:tcPr>
                </a:tc>
              </a:tr>
            </a:tbl>
          </a:graphicData>
        </a:graphic>
      </p:graphicFrame>
    </p:spTree>
    <p:extLst>
      <p:ext uri="{BB962C8B-B14F-4D97-AF65-F5344CB8AC3E}">
        <p14:creationId xmlns:p14="http://schemas.microsoft.com/office/powerpoint/2010/main" val="8681904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הסבר אליפטי 3"/>
          <p:cNvSpPr/>
          <p:nvPr/>
        </p:nvSpPr>
        <p:spPr>
          <a:xfrm>
            <a:off x="1001485" y="1001486"/>
            <a:ext cx="3701143" cy="2481943"/>
          </a:xfrm>
          <a:prstGeom prst="wedgeEllipseCallout">
            <a:avLst>
              <a:gd name="adj1" fmla="val 62696"/>
              <a:gd name="adj2" fmla="val 51974"/>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 name="כותרת 1"/>
          <p:cNvSpPr>
            <a:spLocks noGrp="1"/>
          </p:cNvSpPr>
          <p:nvPr>
            <p:ph type="title"/>
          </p:nvPr>
        </p:nvSpPr>
        <p:spPr>
          <a:xfrm>
            <a:off x="1453695" y="1872343"/>
            <a:ext cx="2796722" cy="895873"/>
          </a:xfrm>
        </p:spPr>
        <p:txBody>
          <a:bodyPr>
            <a:normAutofit/>
          </a:bodyPr>
          <a:lstStyle/>
          <a:p>
            <a:r>
              <a:rPr lang="he-IL" dirty="0" smtClean="0"/>
              <a:t>זמן הצגה</a:t>
            </a:r>
            <a:endParaRPr lang="en-US" dirty="0"/>
          </a:p>
        </p:txBody>
      </p:sp>
      <p:pic>
        <p:nvPicPr>
          <p:cNvPr id="5122" name="Picture 2" descr="\\mapa\all\AmitG\חטיבה - פיננסי\דמויות\boy2.jpg"/>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32795" r="34411"/>
          <a:stretch/>
        </p:blipFill>
        <p:spPr bwMode="auto">
          <a:xfrm flipH="1">
            <a:off x="5152570" y="1778000"/>
            <a:ext cx="2290648" cy="50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72290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800" dirty="0" smtClean="0"/>
              <a:t>שאלות לדיון</a:t>
            </a:r>
            <a:endParaRPr lang="en-US" sz="4800" dirty="0"/>
          </a:p>
        </p:txBody>
      </p:sp>
      <p:sp>
        <p:nvSpPr>
          <p:cNvPr id="3" name="מציין מיקום תוכן 2"/>
          <p:cNvSpPr>
            <a:spLocks noGrp="1"/>
          </p:cNvSpPr>
          <p:nvPr>
            <p:ph idx="1"/>
          </p:nvPr>
        </p:nvSpPr>
        <p:spPr>
          <a:xfrm>
            <a:off x="628650" y="2005013"/>
            <a:ext cx="7165521" cy="4171950"/>
          </a:xfrm>
        </p:spPr>
        <p:txBody>
          <a:bodyPr>
            <a:normAutofit/>
          </a:bodyPr>
          <a:lstStyle/>
          <a:p>
            <a:r>
              <a:rPr lang="he-IL" sz="3600" dirty="0" smtClean="0"/>
              <a:t>מהם הדברים המשותפים בשתי המשימות?</a:t>
            </a:r>
          </a:p>
          <a:p>
            <a:r>
              <a:rPr lang="he-IL" sz="3600" dirty="0" smtClean="0"/>
              <a:t>מהו השוני הקיים בין תכנון המשאבים הדרושים ללילה לבין שבוע?</a:t>
            </a:r>
          </a:p>
          <a:p>
            <a:r>
              <a:rPr lang="he-IL" sz="3600" dirty="0" smtClean="0"/>
              <a:t>אילו שיקולים הנחו אתכם בתכנון השבועי?</a:t>
            </a:r>
          </a:p>
        </p:txBody>
      </p:sp>
      <p:pic>
        <p:nvPicPr>
          <p:cNvPr id="5" name="Picture 2" descr="\\mapa\all\AmitG\חטיבה - פיננסי\דמויות\man1.jp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293013" y="3979683"/>
            <a:ext cx="1850987" cy="28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93161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יוצאים להפלגה</a:t>
            </a:r>
            <a:endParaRPr lang="en-US" dirty="0"/>
          </a:p>
        </p:txBody>
      </p:sp>
      <p:pic>
        <p:nvPicPr>
          <p:cNvPr id="5" name="Tyrc4KPSfEY"/>
          <p:cNvPicPr>
            <a:picLocks noGrp="1" noRot="1" noChangeAspect="1"/>
          </p:cNvPicPr>
          <p:nvPr>
            <p:ph idx="1"/>
            <a:videoFile r:link="rId1"/>
          </p:nvPr>
        </p:nvPicPr>
        <p:blipFill>
          <a:blip r:embed="rId4"/>
          <a:stretch>
            <a:fillRect/>
          </a:stretch>
        </p:blipFill>
        <p:spPr>
          <a:xfrm>
            <a:off x="1608666" y="2057400"/>
            <a:ext cx="5926667" cy="3333750"/>
          </a:xfrm>
          <a:prstGeom prst="rect">
            <a:avLst/>
          </a:prstGeom>
        </p:spPr>
      </p:pic>
    </p:spTree>
    <p:extLst>
      <p:ext uri="{BB962C8B-B14F-4D97-AF65-F5344CB8AC3E}">
        <p14:creationId xmlns:p14="http://schemas.microsoft.com/office/powerpoint/2010/main" val="15423430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סדר עדיפויות</a:t>
            </a:r>
            <a:endParaRPr lang="he-IL" dirty="0"/>
          </a:p>
        </p:txBody>
      </p:sp>
      <p:sp>
        <p:nvSpPr>
          <p:cNvPr id="3" name="מציין מיקום תוכן 2"/>
          <p:cNvSpPr>
            <a:spLocks noGrp="1"/>
          </p:cNvSpPr>
          <p:nvPr>
            <p:ph idx="1"/>
          </p:nvPr>
        </p:nvSpPr>
        <p:spPr/>
        <p:txBody>
          <a:bodyPr/>
          <a:lstStyle/>
          <a:p>
            <a:pPr marL="0" indent="0">
              <a:buNone/>
            </a:pPr>
            <a:r>
              <a:rPr lang="he-IL" dirty="0"/>
              <a:t>בחירה מסודרת בין </a:t>
            </a:r>
            <a:r>
              <a:rPr lang="he-IL" dirty="0" smtClean="0">
                <a:solidFill>
                  <a:srgbClr val="FF0000"/>
                </a:solidFill>
              </a:rPr>
              <a:t>אפשרויות</a:t>
            </a:r>
            <a:r>
              <a:rPr lang="he-IL" dirty="0" smtClean="0"/>
              <a:t>, </a:t>
            </a:r>
            <a:r>
              <a:rPr lang="he-IL" dirty="0"/>
              <a:t>בה </a:t>
            </a:r>
            <a:r>
              <a:rPr lang="he-IL" dirty="0">
                <a:solidFill>
                  <a:srgbClr val="FF0000"/>
                </a:solidFill>
              </a:rPr>
              <a:t>מקצים קדימות ומשאבים משמעותיים </a:t>
            </a:r>
            <a:r>
              <a:rPr lang="he-IL" dirty="0"/>
              <a:t>יותר למה שחשוב לפרט או לקבוצה; ולחילופין, קדימות ומשאבים פחותים לדברים הפחות חשובים. </a:t>
            </a:r>
            <a:endParaRPr lang="he-IL" dirty="0" smtClean="0"/>
          </a:p>
          <a:p>
            <a:pPr marL="0" indent="0">
              <a:buNone/>
            </a:pPr>
            <a:r>
              <a:rPr lang="he-IL" dirty="0" smtClean="0"/>
              <a:t>קביעת </a:t>
            </a:r>
            <a:r>
              <a:rPr lang="he-IL" dirty="0"/>
              <a:t>סדר עדיפויות מוצלח, מסייעת לנו להתמודד בצורה טובה עם בעיית המחסור.</a:t>
            </a:r>
            <a:endParaRPr lang="en-US" dirty="0"/>
          </a:p>
          <a:p>
            <a:endParaRPr lang="he-IL" dirty="0"/>
          </a:p>
        </p:txBody>
      </p:sp>
    </p:spTree>
    <p:extLst>
      <p:ext uri="{BB962C8B-B14F-4D97-AF65-F5344CB8AC3E}">
        <p14:creationId xmlns:p14="http://schemas.microsoft.com/office/powerpoint/2010/main" val="29350948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בעיית המחסור</a:t>
            </a:r>
            <a:endParaRPr lang="he-IL" dirty="0"/>
          </a:p>
        </p:txBody>
      </p:sp>
      <p:sp>
        <p:nvSpPr>
          <p:cNvPr id="3" name="מציין מיקום תוכן 2"/>
          <p:cNvSpPr>
            <a:spLocks noGrp="1"/>
          </p:cNvSpPr>
          <p:nvPr>
            <p:ph idx="1"/>
          </p:nvPr>
        </p:nvSpPr>
        <p:spPr/>
        <p:txBody>
          <a:bodyPr>
            <a:normAutofit/>
          </a:bodyPr>
          <a:lstStyle/>
          <a:p>
            <a:pPr marL="0" indent="0">
              <a:buNone/>
            </a:pPr>
            <a:r>
              <a:rPr lang="he-IL" dirty="0" smtClean="0"/>
              <a:t>העובדה שמרבית המשאבים בעולם אינם </a:t>
            </a:r>
            <a:r>
              <a:rPr lang="he-IL" dirty="0"/>
              <a:t>בלתי </a:t>
            </a:r>
            <a:r>
              <a:rPr lang="he-IL" dirty="0" smtClean="0"/>
              <a:t>מוגבלים </a:t>
            </a:r>
            <a:r>
              <a:rPr lang="he-IL" dirty="0"/>
              <a:t>יוצרת לנו בעיה שנכנה אותה "בעיית המחסור". </a:t>
            </a:r>
            <a:r>
              <a:rPr lang="he-IL" dirty="0" smtClean="0"/>
              <a:t>הרגשה שתמיד </a:t>
            </a:r>
            <a:r>
              <a:rPr lang="he-IL" dirty="0"/>
              <a:t>חסר לנו משהו, שהיינו שמחים לו היה לנו יותר ממנו.</a:t>
            </a:r>
            <a:endParaRPr lang="en-US" dirty="0"/>
          </a:p>
          <a:p>
            <a:pPr marL="0" indent="0">
              <a:buNone/>
            </a:pPr>
            <a:r>
              <a:rPr lang="he-IL" dirty="0" smtClean="0"/>
              <a:t>המחסור מורגש במשאבים מוחשיים (כמו כסף) ובלתי מוחשיים (למשל זמן). המחסור </a:t>
            </a:r>
            <a:r>
              <a:rPr lang="he-IL" dirty="0"/>
              <a:t>יכול להציק לנו, אבל אם נדע להתנהל נכון מבחינה כלכלית </a:t>
            </a:r>
            <a:r>
              <a:rPr lang="he-IL" dirty="0" smtClean="0"/>
              <a:t>– </a:t>
            </a:r>
            <a:r>
              <a:rPr lang="he-IL" b="1" dirty="0" smtClean="0"/>
              <a:t>לקבוע סדר עדיפויות </a:t>
            </a:r>
            <a:r>
              <a:rPr lang="he-IL" dirty="0" smtClean="0"/>
              <a:t>– ונבין </a:t>
            </a:r>
            <a:r>
              <a:rPr lang="he-IL" dirty="0"/>
              <a:t>שעשינו את המיטב עם המשאבים העומדים </a:t>
            </a:r>
            <a:r>
              <a:rPr lang="he-IL" dirty="0" smtClean="0"/>
              <a:t>לרשותנו, </a:t>
            </a:r>
            <a:r>
              <a:rPr lang="he-IL" dirty="0"/>
              <a:t>נשיג את מה שזקוק לנו ונשתדל להיות שמחים בחלקנו.</a:t>
            </a:r>
            <a:endParaRPr lang="en-US" dirty="0"/>
          </a:p>
          <a:p>
            <a:pPr marL="0" indent="0">
              <a:buNone/>
            </a:pPr>
            <a:endParaRPr lang="he-IL" dirty="0"/>
          </a:p>
        </p:txBody>
      </p:sp>
    </p:spTree>
    <p:extLst>
      <p:ext uri="{BB962C8B-B14F-4D97-AF65-F5344CB8AC3E}">
        <p14:creationId xmlns:p14="http://schemas.microsoft.com/office/powerpoint/2010/main" val="39274274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על התכנית "לתפוס </a:t>
            </a:r>
            <a:r>
              <a:rPr lang="he-IL" dirty="0" err="1" smtClean="0"/>
              <a:t>ת'כסף</a:t>
            </a:r>
            <a:r>
              <a:rPr lang="he-IL" dirty="0" smtClean="0"/>
              <a:t>"</a:t>
            </a:r>
            <a:endParaRPr lang="he-IL" dirty="0"/>
          </a:p>
        </p:txBody>
      </p:sp>
      <p:sp>
        <p:nvSpPr>
          <p:cNvPr id="3" name="מציין מיקום תוכן 2"/>
          <p:cNvSpPr>
            <a:spLocks noGrp="1"/>
          </p:cNvSpPr>
          <p:nvPr>
            <p:ph idx="1"/>
          </p:nvPr>
        </p:nvSpPr>
        <p:spPr/>
        <p:txBody>
          <a:bodyPr/>
          <a:lstStyle/>
          <a:p>
            <a:pPr marL="0" indent="0">
              <a:buNone/>
            </a:pPr>
            <a:r>
              <a:rPr lang="he-IL" dirty="0"/>
              <a:t>במפגשים הבאים נלמד באמצעות משחקים, מושגי יסוד וכלים שיעזרו לכם להתמודד בצורה טובה עם העולם הפיננסי. </a:t>
            </a:r>
            <a:endParaRPr lang="en-US" dirty="0"/>
          </a:p>
          <a:p>
            <a:pPr lvl="0"/>
            <a:r>
              <a:rPr lang="he-IL" dirty="0"/>
              <a:t>מה זה כסף ומסחר?</a:t>
            </a:r>
            <a:endParaRPr lang="en-US" dirty="0"/>
          </a:p>
          <a:p>
            <a:pPr lvl="0"/>
            <a:r>
              <a:rPr lang="he-IL" dirty="0"/>
              <a:t>איך חוסכים כסף?</a:t>
            </a:r>
            <a:endParaRPr lang="en-US" dirty="0"/>
          </a:p>
          <a:p>
            <a:pPr lvl="0"/>
            <a:r>
              <a:rPr lang="he-IL" dirty="0"/>
              <a:t>איך </a:t>
            </a:r>
            <a:r>
              <a:rPr lang="he-IL" dirty="0" err="1"/>
              <a:t>ישאר</a:t>
            </a:r>
            <a:r>
              <a:rPr lang="he-IL" dirty="0"/>
              <a:t> לנו יותר כסף בסוף כל חודש?</a:t>
            </a:r>
            <a:endParaRPr lang="en-US" dirty="0"/>
          </a:p>
          <a:p>
            <a:r>
              <a:rPr lang="he-IL" dirty="0"/>
              <a:t>האם אנחנו מקבלים כסף מהמדינה? אם כן, למה וכמה? </a:t>
            </a:r>
          </a:p>
        </p:txBody>
      </p:sp>
    </p:spTree>
    <p:extLst>
      <p:ext uri="{BB962C8B-B14F-4D97-AF65-F5344CB8AC3E}">
        <p14:creationId xmlns:p14="http://schemas.microsoft.com/office/powerpoint/2010/main" val="20589114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000" dirty="0" smtClean="0"/>
              <a:t>עכשיו יש לנו מושג על...</a:t>
            </a:r>
            <a:endParaRPr lang="en-US" sz="4000" dirty="0"/>
          </a:p>
        </p:txBody>
      </p:sp>
      <p:sp>
        <p:nvSpPr>
          <p:cNvPr id="3" name="מציין מיקום תוכן 2"/>
          <p:cNvSpPr>
            <a:spLocks noGrp="1"/>
          </p:cNvSpPr>
          <p:nvPr>
            <p:ph idx="1"/>
          </p:nvPr>
        </p:nvSpPr>
        <p:spPr>
          <a:xfrm>
            <a:off x="628650" y="2005013"/>
            <a:ext cx="6948387" cy="4171950"/>
          </a:xfrm>
        </p:spPr>
        <p:txBody>
          <a:bodyPr/>
          <a:lstStyle/>
          <a:p>
            <a:r>
              <a:rPr lang="he-IL" sz="3600" dirty="0" smtClean="0"/>
              <a:t>מהו משאב</a:t>
            </a:r>
          </a:p>
          <a:p>
            <a:r>
              <a:rPr lang="he-IL" sz="3600" dirty="0" smtClean="0"/>
              <a:t>משאבים מוחשיים ובלתי מוחשיים</a:t>
            </a:r>
          </a:p>
          <a:p>
            <a:r>
              <a:rPr lang="he-IL" sz="3600" dirty="0"/>
              <a:t>בעיית </a:t>
            </a:r>
            <a:r>
              <a:rPr lang="he-IL" sz="3600" dirty="0" smtClean="0"/>
              <a:t>המחסור </a:t>
            </a:r>
          </a:p>
          <a:p>
            <a:r>
              <a:rPr lang="he-IL" sz="3600" dirty="0" smtClean="0"/>
              <a:t>סדר עדיפויות להתמודדות עם בעיית המחסור</a:t>
            </a:r>
          </a:p>
          <a:p>
            <a:endParaRPr lang="he-IL" dirty="0" smtClean="0"/>
          </a:p>
          <a:p>
            <a:endParaRPr lang="en-US" dirty="0"/>
          </a:p>
        </p:txBody>
      </p:sp>
      <p:pic>
        <p:nvPicPr>
          <p:cNvPr id="2051" name="Picture 3"/>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35013" r="30078"/>
          <a:stretch/>
        </p:blipFill>
        <p:spPr bwMode="auto">
          <a:xfrm>
            <a:off x="7577037" y="3236686"/>
            <a:ext cx="1682497"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281750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2070102" y="2540839"/>
            <a:ext cx="7886700" cy="895873"/>
          </a:xfrm>
        </p:spPr>
        <p:txBody>
          <a:bodyPr>
            <a:normAutofit fontScale="90000"/>
          </a:bodyPr>
          <a:lstStyle/>
          <a:p>
            <a:pPr>
              <a:lnSpc>
                <a:spcPct val="150000"/>
              </a:lnSpc>
            </a:pPr>
            <a:r>
              <a:rPr lang="he-IL" dirty="0" smtClean="0"/>
              <a:t>לא לשכוח שיעורי בית!</a:t>
            </a:r>
            <a:br>
              <a:rPr lang="he-IL" dirty="0" smtClean="0"/>
            </a:br>
            <a:r>
              <a:rPr lang="he-IL" dirty="0" smtClean="0"/>
              <a:t>מבדק לפרק 1, האי כלכל</a:t>
            </a:r>
            <a:endParaRPr lang="en-US" dirty="0"/>
          </a:p>
        </p:txBody>
      </p:sp>
      <p:pic>
        <p:nvPicPr>
          <p:cNvPr id="6146" name="Picture 2" descr="\\mapa\all\AmitG\חטיבה - פיננסי\דמויות\Ban_Ki-moon.jp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363209" y="1493157"/>
            <a:ext cx="1803400" cy="521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58744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endParaRPr lang="en-US" sz="6000" dirty="0"/>
          </a:p>
        </p:txBody>
      </p:sp>
      <p:sp>
        <p:nvSpPr>
          <p:cNvPr id="3" name="מציין מיקום תוכן 2"/>
          <p:cNvSpPr>
            <a:spLocks noGrp="1"/>
          </p:cNvSpPr>
          <p:nvPr>
            <p:ph idx="1"/>
          </p:nvPr>
        </p:nvSpPr>
        <p:spPr/>
        <p:txBody>
          <a:bodyPr>
            <a:normAutofit/>
          </a:bodyPr>
          <a:lstStyle/>
          <a:p>
            <a:pPr marL="0" indent="0" algn="ctr">
              <a:buNone/>
            </a:pPr>
            <a:r>
              <a:rPr lang="he-IL" sz="3200" b="1" dirty="0"/>
              <a:t>ברוכים הבאים אל האי "כלכל",</a:t>
            </a:r>
            <a:endParaRPr lang="he-IL" sz="3200" dirty="0"/>
          </a:p>
          <a:p>
            <a:pPr marL="0" indent="0" algn="ctr">
              <a:buNone/>
            </a:pPr>
            <a:r>
              <a:rPr lang="he-IL" sz="3200" b="1" dirty="0"/>
              <a:t>שהחיים בו אינם קלים כלל </a:t>
            </a:r>
            <a:r>
              <a:rPr lang="he-IL" sz="3200" b="1" dirty="0" smtClean="0"/>
              <a:t>וכלל,</a:t>
            </a:r>
            <a:endParaRPr lang="he-IL" sz="3200" dirty="0"/>
          </a:p>
          <a:p>
            <a:pPr marL="0" indent="0" algn="ctr">
              <a:buNone/>
            </a:pPr>
            <a:r>
              <a:rPr lang="he-IL" sz="3200" b="1" dirty="0"/>
              <a:t>אך הקיום בו אפשרי באופן ודאי</a:t>
            </a:r>
            <a:endParaRPr lang="he-IL" sz="3200" dirty="0"/>
          </a:p>
          <a:p>
            <a:pPr marL="0" indent="0" algn="ctr">
              <a:buNone/>
            </a:pPr>
            <a:r>
              <a:rPr lang="he-IL" sz="3200" b="1" dirty="0"/>
              <a:t>אם רק יודעים להתנהל נכון </a:t>
            </a:r>
            <a:r>
              <a:rPr lang="he-IL" sz="3200" b="1" dirty="0" smtClean="0"/>
              <a:t>ב"כלכל-אי".</a:t>
            </a:r>
            <a:endParaRPr lang="en-US" sz="3200" dirty="0"/>
          </a:p>
        </p:txBody>
      </p:sp>
    </p:spTree>
    <p:extLst>
      <p:ext uri="{BB962C8B-B14F-4D97-AF65-F5344CB8AC3E}">
        <p14:creationId xmlns:p14="http://schemas.microsoft.com/office/powerpoint/2010/main" val="12433997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תמונה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87051" y="2092445"/>
            <a:ext cx="871302" cy="2066400"/>
          </a:xfrm>
          <a:prstGeom prst="rect">
            <a:avLst/>
          </a:prstGeom>
        </p:spPr>
      </p:pic>
      <p:sp>
        <p:nvSpPr>
          <p:cNvPr id="6" name="כותרת 3"/>
          <p:cNvSpPr txBox="1">
            <a:spLocks/>
          </p:cNvSpPr>
          <p:nvPr/>
        </p:nvSpPr>
        <p:spPr>
          <a:xfrm>
            <a:off x="1833359" y="650836"/>
            <a:ext cx="5915025" cy="1294039"/>
          </a:xfrm>
          <a:prstGeom prst="rect">
            <a:avLst/>
          </a:prstGeom>
        </p:spPr>
        <p:txBody>
          <a:bodyPr vert="horz" lIns="91440" tIns="45720" rIns="91440" bIns="45720" rtlCol="0" anchor="ctr">
            <a:normAutofit/>
          </a:bodyPr>
          <a:lstStyle>
            <a:lvl1pPr algn="ctr" defTabSz="914400" rtl="1" eaLnBrk="1" latinLnBrk="0" hangingPunct="1">
              <a:lnSpc>
                <a:spcPct val="90000"/>
              </a:lnSpc>
              <a:spcBef>
                <a:spcPct val="0"/>
              </a:spcBef>
              <a:buNone/>
              <a:defRPr sz="3600" b="1" kern="1200">
                <a:solidFill>
                  <a:schemeClr val="tx1"/>
                </a:solidFill>
                <a:latin typeface="Arial" panose="020B0604020202020204" pitchFamily="34" charset="0"/>
                <a:ea typeface="+mj-ea"/>
                <a:cs typeface="Arial" panose="020B0604020202020204" pitchFamily="34" charset="0"/>
              </a:defRPr>
            </a:lvl1pPr>
          </a:lstStyle>
          <a:p>
            <a:r>
              <a:rPr lang="he-IL" smtClean="0"/>
              <a:t>השורד הגדול</a:t>
            </a:r>
            <a:endParaRPr lang="he-IL" dirty="0"/>
          </a:p>
        </p:txBody>
      </p:sp>
      <p:pic>
        <p:nvPicPr>
          <p:cNvPr id="7" name="תמונה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81678" y="2092445"/>
            <a:ext cx="816425" cy="2066400"/>
          </a:xfrm>
          <a:prstGeom prst="rect">
            <a:avLst/>
          </a:prstGeom>
        </p:spPr>
      </p:pic>
      <p:pic>
        <p:nvPicPr>
          <p:cNvPr id="8" name="תמונה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175708" y="2075373"/>
            <a:ext cx="910245" cy="2066088"/>
          </a:xfrm>
          <a:prstGeom prst="rect">
            <a:avLst/>
          </a:prstGeom>
        </p:spPr>
      </p:pic>
      <p:sp>
        <p:nvSpPr>
          <p:cNvPr id="9" name="מלבן 8"/>
          <p:cNvSpPr/>
          <p:nvPr/>
        </p:nvSpPr>
        <p:spPr>
          <a:xfrm>
            <a:off x="4205613" y="1464662"/>
            <a:ext cx="992579" cy="369332"/>
          </a:xfrm>
          <a:prstGeom prst="rect">
            <a:avLst/>
          </a:prstGeom>
        </p:spPr>
        <p:txBody>
          <a:bodyPr wrap="none">
            <a:spAutoFit/>
          </a:bodyPr>
          <a:lstStyle/>
          <a:p>
            <a:r>
              <a:rPr lang="he-IL" dirty="0" smtClean="0"/>
              <a:t>לוח ניקוד</a:t>
            </a:r>
            <a:endParaRPr lang="he-IL" dirty="0"/>
          </a:p>
        </p:txBody>
      </p:sp>
      <p:graphicFrame>
        <p:nvGraphicFramePr>
          <p:cNvPr id="10" name="טבלה 9"/>
          <p:cNvGraphicFramePr>
            <a:graphicFrameLocks noGrp="1"/>
          </p:cNvGraphicFramePr>
          <p:nvPr>
            <p:extLst>
              <p:ext uri="{D42A27DB-BD31-4B8C-83A1-F6EECF244321}">
                <p14:modId xmlns:p14="http://schemas.microsoft.com/office/powerpoint/2010/main" val="961000915"/>
              </p:ext>
            </p:extLst>
          </p:nvPr>
        </p:nvGraphicFramePr>
        <p:xfrm>
          <a:off x="1833357" y="3173645"/>
          <a:ext cx="5915025" cy="2244636"/>
        </p:xfrm>
        <a:graphic>
          <a:graphicData uri="http://schemas.openxmlformats.org/drawingml/2006/table">
            <a:tbl>
              <a:tblPr rtl="1" firstRow="1" bandRow="1">
                <a:tableStyleId>{5C22544A-7EE6-4342-B048-85BDC9FD1C3A}</a:tableStyleId>
              </a:tblPr>
              <a:tblGrid>
                <a:gridCol w="765998"/>
                <a:gridCol w="1600012"/>
                <a:gridCol w="1183005"/>
                <a:gridCol w="1183005"/>
                <a:gridCol w="1183005"/>
              </a:tblGrid>
              <a:tr h="308066">
                <a:tc>
                  <a:txBody>
                    <a:bodyPr/>
                    <a:lstStyle/>
                    <a:p>
                      <a:pPr algn="r" rtl="1"/>
                      <a:r>
                        <a:rPr lang="he-IL" sz="1400" dirty="0" smtClean="0">
                          <a:solidFill>
                            <a:schemeClr val="tx1"/>
                          </a:solidFill>
                        </a:rPr>
                        <a:t>פרקים</a:t>
                      </a:r>
                      <a:endParaRPr lang="he-IL" sz="1400" dirty="0">
                        <a:solidFill>
                          <a:schemeClr val="tx1"/>
                        </a:solidFill>
                      </a:endParaRPr>
                    </a:p>
                  </a:txBody>
                  <a:tcPr>
                    <a:solidFill>
                      <a:schemeClr val="bg2">
                        <a:lumMod val="75000"/>
                      </a:schemeClr>
                    </a:solidFill>
                  </a:tcPr>
                </a:tc>
                <a:tc>
                  <a:txBody>
                    <a:bodyPr/>
                    <a:lstStyle/>
                    <a:p>
                      <a:pPr algn="r" rtl="1"/>
                      <a:r>
                        <a:rPr lang="he-IL" sz="1400" dirty="0" smtClean="0">
                          <a:solidFill>
                            <a:schemeClr val="tx1"/>
                          </a:solidFill>
                        </a:rPr>
                        <a:t>אתגר</a:t>
                      </a:r>
                      <a:endParaRPr lang="he-IL" sz="1400" dirty="0">
                        <a:solidFill>
                          <a:schemeClr val="tx1"/>
                        </a:solidFill>
                      </a:endParaRPr>
                    </a:p>
                  </a:txBody>
                  <a:tcPr>
                    <a:solidFill>
                      <a:schemeClr val="bg2">
                        <a:lumMod val="75000"/>
                      </a:schemeClr>
                    </a:solidFill>
                  </a:tcPr>
                </a:tc>
                <a:tc>
                  <a:txBody>
                    <a:bodyPr/>
                    <a:lstStyle/>
                    <a:p>
                      <a:pPr algn="r" rtl="1"/>
                      <a:r>
                        <a:rPr lang="he-IL" sz="1400" dirty="0" smtClean="0">
                          <a:solidFill>
                            <a:schemeClr val="tx1"/>
                          </a:solidFill>
                        </a:rPr>
                        <a:t>קבוצה א</a:t>
                      </a:r>
                      <a:endParaRPr lang="he-IL" sz="1400" dirty="0">
                        <a:solidFill>
                          <a:schemeClr val="tx1"/>
                        </a:solidFill>
                      </a:endParaRPr>
                    </a:p>
                  </a:txBody>
                  <a:tcPr>
                    <a:solidFill>
                      <a:schemeClr val="bg2">
                        <a:lumMod val="75000"/>
                      </a:schemeClr>
                    </a:solidFill>
                  </a:tcPr>
                </a:tc>
                <a:tc>
                  <a:txBody>
                    <a:bodyPr/>
                    <a:lstStyle/>
                    <a:p>
                      <a:pPr algn="r" rtl="1"/>
                      <a:r>
                        <a:rPr lang="he-IL" sz="1400" dirty="0" smtClean="0">
                          <a:solidFill>
                            <a:schemeClr val="tx1"/>
                          </a:solidFill>
                        </a:rPr>
                        <a:t>קבוצה ב</a:t>
                      </a:r>
                      <a:endParaRPr lang="he-IL" sz="1400" dirty="0">
                        <a:solidFill>
                          <a:schemeClr val="tx1"/>
                        </a:solidFill>
                      </a:endParaRPr>
                    </a:p>
                  </a:txBody>
                  <a:tcPr>
                    <a:solidFill>
                      <a:schemeClr val="bg2">
                        <a:lumMod val="75000"/>
                      </a:schemeClr>
                    </a:solidFill>
                  </a:tcPr>
                </a:tc>
                <a:tc>
                  <a:txBody>
                    <a:bodyPr/>
                    <a:lstStyle/>
                    <a:p>
                      <a:pPr algn="r" rtl="1"/>
                      <a:r>
                        <a:rPr lang="he-IL" sz="1400" dirty="0" smtClean="0">
                          <a:solidFill>
                            <a:schemeClr val="tx1"/>
                          </a:solidFill>
                        </a:rPr>
                        <a:t>קבוצה ג</a:t>
                      </a:r>
                      <a:endParaRPr lang="he-IL" sz="1400" dirty="0">
                        <a:solidFill>
                          <a:schemeClr val="tx1"/>
                        </a:solidFill>
                      </a:endParaRPr>
                    </a:p>
                  </a:txBody>
                  <a:tcPr>
                    <a:solidFill>
                      <a:schemeClr val="bg2">
                        <a:lumMod val="75000"/>
                      </a:schemeClr>
                    </a:solidFill>
                  </a:tcPr>
                </a:tc>
              </a:tr>
              <a:tr h="308066">
                <a:tc>
                  <a:txBody>
                    <a:bodyPr/>
                    <a:lstStyle/>
                    <a:p>
                      <a:pPr algn="r" rtl="1"/>
                      <a:r>
                        <a:rPr lang="he-IL" sz="1200" dirty="0" smtClean="0"/>
                        <a:t>פרק 1</a:t>
                      </a:r>
                      <a:endParaRPr lang="he-IL" sz="1200" dirty="0"/>
                    </a:p>
                  </a:txBody>
                  <a:tcPr/>
                </a:tc>
                <a:tc>
                  <a:txBody>
                    <a:bodyPr/>
                    <a:lstStyle/>
                    <a:p>
                      <a:pPr algn="r" rtl="1"/>
                      <a:r>
                        <a:rPr lang="he-IL" sz="1200" dirty="0" smtClean="0"/>
                        <a:t>אתגר 1: דוגמא</a:t>
                      </a:r>
                      <a:endParaRPr lang="he-IL" sz="1200" dirty="0"/>
                    </a:p>
                  </a:txBody>
                  <a:tcPr/>
                </a:tc>
                <a:tc>
                  <a:txBody>
                    <a:bodyPr/>
                    <a:lstStyle/>
                    <a:p>
                      <a:pPr algn="r" rtl="1"/>
                      <a:r>
                        <a:rPr lang="he-IL" sz="1200" dirty="0" smtClean="0"/>
                        <a:t>2 נק'</a:t>
                      </a:r>
                      <a:endParaRPr lang="he-IL" sz="1200" dirty="0"/>
                    </a:p>
                  </a:txBody>
                  <a:tcPr/>
                </a:tc>
                <a:tc>
                  <a:txBody>
                    <a:bodyPr/>
                    <a:lstStyle/>
                    <a:p>
                      <a:pPr algn="r" rtl="1"/>
                      <a:r>
                        <a:rPr lang="he-IL" sz="1200" dirty="0" smtClean="0"/>
                        <a:t>5נק'</a:t>
                      </a:r>
                      <a:endParaRPr lang="he-IL" sz="1200" dirty="0"/>
                    </a:p>
                  </a:txBody>
                  <a:tcPr/>
                </a:tc>
                <a:tc>
                  <a:txBody>
                    <a:bodyPr/>
                    <a:lstStyle/>
                    <a:p>
                      <a:pPr algn="r" rtl="1"/>
                      <a:r>
                        <a:rPr lang="he-IL" sz="1200" dirty="0" smtClean="0"/>
                        <a:t>0נק'</a:t>
                      </a:r>
                      <a:endParaRPr lang="he-IL" sz="1200" dirty="0"/>
                    </a:p>
                  </a:txBody>
                  <a:tcPr/>
                </a:tc>
              </a:tr>
              <a:tr h="308066">
                <a:tc>
                  <a:txBody>
                    <a:bodyPr/>
                    <a:lstStyle/>
                    <a:p>
                      <a:pPr algn="r" rtl="1"/>
                      <a:endParaRPr lang="he-IL" sz="1200" dirty="0"/>
                    </a:p>
                  </a:txBody>
                  <a:tcPr/>
                </a:tc>
                <a:tc>
                  <a:txBody>
                    <a:bodyPr/>
                    <a:lstStyle/>
                    <a:p>
                      <a:pPr algn="r" rtl="1"/>
                      <a:endParaRPr lang="he-IL" sz="1200" dirty="0"/>
                    </a:p>
                  </a:txBody>
                  <a:tcPr/>
                </a:tc>
                <a:tc>
                  <a:txBody>
                    <a:bodyPr/>
                    <a:lstStyle/>
                    <a:p>
                      <a:pPr algn="r" rtl="1"/>
                      <a:endParaRPr lang="he-IL" sz="1200" dirty="0"/>
                    </a:p>
                  </a:txBody>
                  <a:tcPr/>
                </a:tc>
                <a:tc>
                  <a:txBody>
                    <a:bodyPr/>
                    <a:lstStyle/>
                    <a:p>
                      <a:pPr algn="r" rtl="1"/>
                      <a:endParaRPr lang="he-IL" sz="1200" dirty="0"/>
                    </a:p>
                  </a:txBody>
                  <a:tcPr/>
                </a:tc>
                <a:tc>
                  <a:txBody>
                    <a:bodyPr/>
                    <a:lstStyle/>
                    <a:p>
                      <a:pPr algn="r" rtl="1"/>
                      <a:endParaRPr lang="he-IL" sz="1200" dirty="0"/>
                    </a:p>
                  </a:txBody>
                  <a:tcPr/>
                </a:tc>
              </a:tr>
              <a:tr h="308066">
                <a:tc>
                  <a:txBody>
                    <a:bodyPr/>
                    <a:lstStyle/>
                    <a:p>
                      <a:pPr algn="r" rtl="1"/>
                      <a:endParaRPr lang="he-IL" sz="1200" dirty="0"/>
                    </a:p>
                  </a:txBody>
                  <a:tcPr/>
                </a:tc>
                <a:tc>
                  <a:txBody>
                    <a:bodyPr/>
                    <a:lstStyle/>
                    <a:p>
                      <a:pPr algn="r" rtl="1"/>
                      <a:endParaRPr lang="he-IL" sz="1200" dirty="0"/>
                    </a:p>
                  </a:txBody>
                  <a:tcPr/>
                </a:tc>
                <a:tc>
                  <a:txBody>
                    <a:bodyPr/>
                    <a:lstStyle/>
                    <a:p>
                      <a:pPr algn="r" rtl="1"/>
                      <a:endParaRPr lang="he-IL" sz="1200" dirty="0"/>
                    </a:p>
                  </a:txBody>
                  <a:tcPr/>
                </a:tc>
                <a:tc>
                  <a:txBody>
                    <a:bodyPr/>
                    <a:lstStyle/>
                    <a:p>
                      <a:pPr algn="r" rtl="1"/>
                      <a:endParaRPr lang="he-IL" sz="1200" dirty="0"/>
                    </a:p>
                  </a:txBody>
                  <a:tcPr/>
                </a:tc>
                <a:tc>
                  <a:txBody>
                    <a:bodyPr/>
                    <a:lstStyle/>
                    <a:p>
                      <a:pPr algn="r" rtl="1"/>
                      <a:endParaRPr lang="he-IL" sz="1200" dirty="0"/>
                    </a:p>
                  </a:txBody>
                  <a:tcPr/>
                </a:tc>
              </a:tr>
              <a:tr h="308066">
                <a:tc>
                  <a:txBody>
                    <a:bodyPr/>
                    <a:lstStyle/>
                    <a:p>
                      <a:pPr algn="r" rtl="1"/>
                      <a:endParaRPr lang="he-IL" sz="1200" dirty="0"/>
                    </a:p>
                  </a:txBody>
                  <a:tcPr/>
                </a:tc>
                <a:tc>
                  <a:txBody>
                    <a:bodyPr/>
                    <a:lstStyle/>
                    <a:p>
                      <a:pPr algn="r" rtl="1"/>
                      <a:endParaRPr lang="he-IL" sz="1200" dirty="0"/>
                    </a:p>
                  </a:txBody>
                  <a:tcPr/>
                </a:tc>
                <a:tc>
                  <a:txBody>
                    <a:bodyPr/>
                    <a:lstStyle/>
                    <a:p>
                      <a:pPr algn="r" rtl="1"/>
                      <a:endParaRPr lang="he-IL" sz="1200" dirty="0"/>
                    </a:p>
                  </a:txBody>
                  <a:tcPr/>
                </a:tc>
                <a:tc>
                  <a:txBody>
                    <a:bodyPr/>
                    <a:lstStyle/>
                    <a:p>
                      <a:pPr algn="r" rtl="1"/>
                      <a:endParaRPr lang="he-IL" sz="1200" dirty="0"/>
                    </a:p>
                  </a:txBody>
                  <a:tcPr/>
                </a:tc>
                <a:tc>
                  <a:txBody>
                    <a:bodyPr/>
                    <a:lstStyle/>
                    <a:p>
                      <a:pPr algn="r" rtl="1"/>
                      <a:endParaRPr lang="he-IL" sz="1200" dirty="0"/>
                    </a:p>
                  </a:txBody>
                  <a:tcPr/>
                </a:tc>
              </a:tr>
              <a:tr h="308066">
                <a:tc>
                  <a:txBody>
                    <a:bodyPr/>
                    <a:lstStyle/>
                    <a:p>
                      <a:pPr algn="r" rtl="1"/>
                      <a:endParaRPr lang="he-IL" sz="1200"/>
                    </a:p>
                  </a:txBody>
                  <a:tcPr/>
                </a:tc>
                <a:tc>
                  <a:txBody>
                    <a:bodyPr/>
                    <a:lstStyle/>
                    <a:p>
                      <a:pPr algn="r" rtl="1"/>
                      <a:endParaRPr lang="he-IL" sz="1200" dirty="0"/>
                    </a:p>
                  </a:txBody>
                  <a:tcPr/>
                </a:tc>
                <a:tc>
                  <a:txBody>
                    <a:bodyPr/>
                    <a:lstStyle/>
                    <a:p>
                      <a:pPr algn="r" rtl="1"/>
                      <a:endParaRPr lang="he-IL" sz="1200"/>
                    </a:p>
                  </a:txBody>
                  <a:tcPr/>
                </a:tc>
                <a:tc>
                  <a:txBody>
                    <a:bodyPr/>
                    <a:lstStyle/>
                    <a:p>
                      <a:pPr algn="r" rtl="1"/>
                      <a:endParaRPr lang="he-IL" sz="1200" dirty="0"/>
                    </a:p>
                  </a:txBody>
                  <a:tcPr/>
                </a:tc>
                <a:tc>
                  <a:txBody>
                    <a:bodyPr/>
                    <a:lstStyle/>
                    <a:p>
                      <a:pPr algn="r" rtl="1"/>
                      <a:endParaRPr lang="he-IL" sz="1200" dirty="0"/>
                    </a:p>
                  </a:txBody>
                  <a:tcPr/>
                </a:tc>
              </a:tr>
              <a:tr h="308066">
                <a:tc gridSpan="2">
                  <a:txBody>
                    <a:bodyPr/>
                    <a:lstStyle/>
                    <a:p>
                      <a:pPr algn="r" rtl="1"/>
                      <a:r>
                        <a:rPr lang="he-IL" sz="2000" b="1" dirty="0" smtClean="0"/>
                        <a:t>סה"כ</a:t>
                      </a:r>
                      <a:endParaRPr lang="he-IL" sz="2000" b="1" dirty="0"/>
                    </a:p>
                  </a:txBody>
                  <a:tcPr>
                    <a:solidFill>
                      <a:schemeClr val="bg2">
                        <a:lumMod val="75000"/>
                      </a:schemeClr>
                    </a:solidFill>
                  </a:tcPr>
                </a:tc>
                <a:tc hMerge="1">
                  <a:txBody>
                    <a:bodyPr/>
                    <a:lstStyle/>
                    <a:p>
                      <a:pPr rtl="1"/>
                      <a:endParaRPr lang="he-IL" sz="1200" dirty="0"/>
                    </a:p>
                  </a:txBody>
                  <a:tcPr/>
                </a:tc>
                <a:tc>
                  <a:txBody>
                    <a:bodyPr/>
                    <a:lstStyle/>
                    <a:p>
                      <a:pPr algn="r" rtl="1"/>
                      <a:endParaRPr lang="he-IL" sz="2000" b="1" dirty="0"/>
                    </a:p>
                  </a:txBody>
                  <a:tcPr>
                    <a:solidFill>
                      <a:schemeClr val="bg2">
                        <a:lumMod val="75000"/>
                      </a:schemeClr>
                    </a:solidFill>
                  </a:tcPr>
                </a:tc>
                <a:tc>
                  <a:txBody>
                    <a:bodyPr/>
                    <a:lstStyle/>
                    <a:p>
                      <a:pPr algn="r" rtl="1"/>
                      <a:endParaRPr lang="he-IL" sz="2000" b="1" dirty="0"/>
                    </a:p>
                  </a:txBody>
                  <a:tcPr>
                    <a:solidFill>
                      <a:schemeClr val="bg2">
                        <a:lumMod val="75000"/>
                      </a:schemeClr>
                    </a:solidFill>
                  </a:tcPr>
                </a:tc>
                <a:tc>
                  <a:txBody>
                    <a:bodyPr/>
                    <a:lstStyle/>
                    <a:p>
                      <a:pPr algn="r" rtl="1"/>
                      <a:endParaRPr lang="he-IL" sz="2000" b="1" dirty="0"/>
                    </a:p>
                  </a:txBody>
                  <a:tcPr>
                    <a:solidFill>
                      <a:schemeClr val="bg2">
                        <a:lumMod val="75000"/>
                      </a:schemeClr>
                    </a:solidFill>
                  </a:tcPr>
                </a:tc>
              </a:tr>
            </a:tbl>
          </a:graphicData>
        </a:graphic>
      </p:graphicFrame>
    </p:spTree>
    <p:extLst>
      <p:ext uri="{BB962C8B-B14F-4D97-AF65-F5344CB8AC3E}">
        <p14:creationId xmlns:p14="http://schemas.microsoft.com/office/powerpoint/2010/main" val="1761536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endParaRPr lang="he-IL" dirty="0"/>
          </a:p>
        </p:txBody>
      </p:sp>
      <p:sp>
        <p:nvSpPr>
          <p:cNvPr id="3" name="מציין מיקום תוכן 2"/>
          <p:cNvSpPr>
            <a:spLocks noGrp="1"/>
          </p:cNvSpPr>
          <p:nvPr>
            <p:ph idx="1"/>
          </p:nvPr>
        </p:nvSpPr>
        <p:spPr/>
        <p:txBody>
          <a:bodyPr/>
          <a:lstStyle/>
          <a:p>
            <a:pPr marL="0" indent="0">
              <a:buNone/>
            </a:pPr>
            <a:endParaRPr lang="he-IL" dirty="0" smtClean="0"/>
          </a:p>
          <a:p>
            <a:pPr marL="0" indent="0" algn="ctr">
              <a:buNone/>
            </a:pPr>
            <a:r>
              <a:rPr lang="he-IL" sz="3600" b="1" dirty="0" smtClean="0"/>
              <a:t>משימת אתגר</a:t>
            </a:r>
            <a:r>
              <a:rPr lang="en-US" sz="3600" dirty="0" smtClean="0"/>
              <a:t/>
            </a:r>
            <a:br>
              <a:rPr lang="en-US" sz="3600" dirty="0" smtClean="0"/>
            </a:br>
            <a:r>
              <a:rPr lang="he-IL" sz="8000" dirty="0" smtClean="0"/>
              <a:t>מתנדבים?</a:t>
            </a:r>
            <a:endParaRPr lang="he-IL" sz="8000" dirty="0"/>
          </a:p>
        </p:txBody>
      </p:sp>
    </p:spTree>
    <p:extLst>
      <p:ext uri="{BB962C8B-B14F-4D97-AF65-F5344CB8AC3E}">
        <p14:creationId xmlns:p14="http://schemas.microsoft.com/office/powerpoint/2010/main" val="25770571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14487"/>
            <a:ext cx="91440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כותרת 1"/>
          <p:cNvSpPr txBox="1">
            <a:spLocks/>
          </p:cNvSpPr>
          <p:nvPr/>
        </p:nvSpPr>
        <p:spPr>
          <a:xfrm>
            <a:off x="628650" y="929752"/>
            <a:ext cx="7886700" cy="895873"/>
          </a:xfrm>
          <a:prstGeom prst="rect">
            <a:avLst/>
          </a:prstGeom>
        </p:spPr>
        <p:txBody>
          <a:bodyPr/>
          <a:lstStyle>
            <a:lvl1pPr algn="ctr" defTabSz="914400" rtl="1" eaLnBrk="1" latinLnBrk="0" hangingPunct="1">
              <a:lnSpc>
                <a:spcPct val="90000"/>
              </a:lnSpc>
              <a:spcBef>
                <a:spcPct val="0"/>
              </a:spcBef>
              <a:buNone/>
              <a:defRPr sz="3600" b="1" kern="1200">
                <a:solidFill>
                  <a:schemeClr val="tx1"/>
                </a:solidFill>
                <a:latin typeface="Arial" panose="020B0604020202020204" pitchFamily="34" charset="0"/>
                <a:ea typeface="+mj-ea"/>
                <a:cs typeface="Arial" panose="020B0604020202020204" pitchFamily="34" charset="0"/>
              </a:defRPr>
            </a:lvl1pPr>
          </a:lstStyle>
          <a:p>
            <a:r>
              <a:rPr lang="he-IL" sz="2800" dirty="0" smtClean="0"/>
              <a:t>מה מתוך המופיע בתמונה יכול לשמש אתכם </a:t>
            </a:r>
            <a:r>
              <a:rPr lang="en-US" sz="2800" dirty="0" smtClean="0"/>
              <a:t/>
            </a:r>
            <a:br>
              <a:rPr lang="en-US" sz="2800" dirty="0" smtClean="0"/>
            </a:br>
            <a:r>
              <a:rPr lang="he-IL" sz="2800" dirty="0" smtClean="0"/>
              <a:t>כדי לשרוד באי?</a:t>
            </a:r>
            <a:endParaRPr lang="en-US" sz="2800" dirty="0"/>
          </a:p>
        </p:txBody>
      </p:sp>
    </p:spTree>
    <p:extLst>
      <p:ext uri="{BB962C8B-B14F-4D97-AF65-F5344CB8AC3E}">
        <p14:creationId xmlns:p14="http://schemas.microsoft.com/office/powerpoint/2010/main" val="28213734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614487"/>
            <a:ext cx="91440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כותרת 1"/>
          <p:cNvSpPr txBox="1">
            <a:spLocks/>
          </p:cNvSpPr>
          <p:nvPr/>
        </p:nvSpPr>
        <p:spPr>
          <a:xfrm>
            <a:off x="628650" y="929752"/>
            <a:ext cx="7886700" cy="895873"/>
          </a:xfrm>
          <a:prstGeom prst="rect">
            <a:avLst/>
          </a:prstGeom>
        </p:spPr>
        <p:txBody>
          <a:bodyPr/>
          <a:lstStyle>
            <a:lvl1pPr algn="ctr" defTabSz="914400" rtl="1" eaLnBrk="1" latinLnBrk="0" hangingPunct="1">
              <a:lnSpc>
                <a:spcPct val="90000"/>
              </a:lnSpc>
              <a:spcBef>
                <a:spcPct val="0"/>
              </a:spcBef>
              <a:buNone/>
              <a:defRPr sz="3600" b="1" kern="1200">
                <a:solidFill>
                  <a:schemeClr val="tx1"/>
                </a:solidFill>
                <a:latin typeface="Arial" panose="020B0604020202020204" pitchFamily="34" charset="0"/>
                <a:ea typeface="+mj-ea"/>
                <a:cs typeface="Arial" panose="020B0604020202020204" pitchFamily="34" charset="0"/>
              </a:defRPr>
            </a:lvl1pPr>
          </a:lstStyle>
          <a:p>
            <a:r>
              <a:rPr lang="he-IL" sz="2800" dirty="0"/>
              <a:t>מה מתוך המופיע בתמונה יכול לשמש אתכם </a:t>
            </a:r>
            <a:r>
              <a:rPr lang="en-US" sz="2800" dirty="0"/>
              <a:t/>
            </a:r>
            <a:br>
              <a:rPr lang="en-US" sz="2800" dirty="0"/>
            </a:br>
            <a:r>
              <a:rPr lang="he-IL" sz="2800" dirty="0"/>
              <a:t>כדי לשרוד באי?</a:t>
            </a:r>
            <a:endParaRPr lang="en-US" sz="2800" dirty="0"/>
          </a:p>
        </p:txBody>
      </p:sp>
      <p:sp>
        <p:nvSpPr>
          <p:cNvPr id="3" name="אליפסה 2"/>
          <p:cNvSpPr/>
          <p:nvPr/>
        </p:nvSpPr>
        <p:spPr>
          <a:xfrm>
            <a:off x="2152650" y="5133975"/>
            <a:ext cx="704850" cy="942975"/>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אליפסה 7"/>
          <p:cNvSpPr/>
          <p:nvPr/>
        </p:nvSpPr>
        <p:spPr>
          <a:xfrm>
            <a:off x="723900" y="6257925"/>
            <a:ext cx="704850" cy="614362"/>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אליפסה 8"/>
          <p:cNvSpPr/>
          <p:nvPr/>
        </p:nvSpPr>
        <p:spPr>
          <a:xfrm>
            <a:off x="5200650" y="5298280"/>
            <a:ext cx="2905125" cy="1254919"/>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אליפסה 9"/>
          <p:cNvSpPr/>
          <p:nvPr/>
        </p:nvSpPr>
        <p:spPr>
          <a:xfrm>
            <a:off x="6748462" y="4515504"/>
            <a:ext cx="633413" cy="614499"/>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אליפסה 10"/>
          <p:cNvSpPr/>
          <p:nvPr/>
        </p:nvSpPr>
        <p:spPr>
          <a:xfrm>
            <a:off x="3771900" y="6111078"/>
            <a:ext cx="633413" cy="614499"/>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אליפסה 11"/>
          <p:cNvSpPr/>
          <p:nvPr/>
        </p:nvSpPr>
        <p:spPr>
          <a:xfrm>
            <a:off x="5638800" y="2947453"/>
            <a:ext cx="633413" cy="614499"/>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אליפסה 12"/>
          <p:cNvSpPr/>
          <p:nvPr/>
        </p:nvSpPr>
        <p:spPr>
          <a:xfrm>
            <a:off x="3848100" y="3162300"/>
            <a:ext cx="1103865" cy="1070903"/>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4" name="אליפסה 13"/>
          <p:cNvSpPr/>
          <p:nvPr/>
        </p:nvSpPr>
        <p:spPr>
          <a:xfrm>
            <a:off x="8343899" y="6129730"/>
            <a:ext cx="633413" cy="614499"/>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5" name="אליפסה 14"/>
          <p:cNvSpPr/>
          <p:nvPr/>
        </p:nvSpPr>
        <p:spPr>
          <a:xfrm>
            <a:off x="8267699" y="1744996"/>
            <a:ext cx="633413" cy="614499"/>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אליפסה 17"/>
          <p:cNvSpPr/>
          <p:nvPr/>
        </p:nvSpPr>
        <p:spPr>
          <a:xfrm>
            <a:off x="1871662" y="5847083"/>
            <a:ext cx="338139" cy="307250"/>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378378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fltVal val="0"/>
                                          </p:val>
                                        </p:tav>
                                        <p:tav tm="100000">
                                          <p:val>
                                            <p:strVal val="#ppt_h"/>
                                          </p:val>
                                        </p:tav>
                                      </p:tavLst>
                                    </p:anim>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animEffect transition="in" filter="fade">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ppt_w</p:attrName>
                                        </p:attrNameLst>
                                      </p:cBhvr>
                                      <p:tavLst>
                                        <p:tav tm="0">
                                          <p:val>
                                            <p:fltVal val="0"/>
                                          </p:val>
                                        </p:tav>
                                        <p:tav tm="100000">
                                          <p:val>
                                            <p:strVal val="#ppt_w"/>
                                          </p:val>
                                        </p:tav>
                                      </p:tavLst>
                                    </p:anim>
                                    <p:anim calcmode="lin" valueType="num">
                                      <p:cBhvr>
                                        <p:cTn id="36" dur="500" fill="hold"/>
                                        <p:tgtEl>
                                          <p:spTgt spid="11"/>
                                        </p:tgtEl>
                                        <p:attrNameLst>
                                          <p:attrName>ppt_h</p:attrName>
                                        </p:attrNameLst>
                                      </p:cBhvr>
                                      <p:tavLst>
                                        <p:tav tm="0">
                                          <p:val>
                                            <p:fltVal val="0"/>
                                          </p:val>
                                        </p:tav>
                                        <p:tav tm="100000">
                                          <p:val>
                                            <p:strVal val="#ppt_h"/>
                                          </p:val>
                                        </p:tav>
                                      </p:tavLst>
                                    </p:anim>
                                    <p:animEffect transition="in" filter="fade">
                                      <p:cBhvr>
                                        <p:cTn id="37" dur="500"/>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fltVal val="0"/>
                                          </p:val>
                                        </p:tav>
                                        <p:tav tm="100000">
                                          <p:val>
                                            <p:strVal val="#ppt_w"/>
                                          </p:val>
                                        </p:tav>
                                      </p:tavLst>
                                    </p:anim>
                                    <p:anim calcmode="lin" valueType="num">
                                      <p:cBhvr>
                                        <p:cTn id="43" dur="500" fill="hold"/>
                                        <p:tgtEl>
                                          <p:spTgt spid="12"/>
                                        </p:tgtEl>
                                        <p:attrNameLst>
                                          <p:attrName>ppt_h</p:attrName>
                                        </p:attrNameLst>
                                      </p:cBhvr>
                                      <p:tavLst>
                                        <p:tav tm="0">
                                          <p:val>
                                            <p:fltVal val="0"/>
                                          </p:val>
                                        </p:tav>
                                        <p:tav tm="100000">
                                          <p:val>
                                            <p:strVal val="#ppt_h"/>
                                          </p:val>
                                        </p:tav>
                                      </p:tavLst>
                                    </p:anim>
                                    <p:animEffect transition="in" filter="fade">
                                      <p:cBhvr>
                                        <p:cTn id="44" dur="500"/>
                                        <p:tgtEl>
                                          <p:spTgt spid="12"/>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p:cTn id="49" dur="500" fill="hold"/>
                                        <p:tgtEl>
                                          <p:spTgt spid="13"/>
                                        </p:tgtEl>
                                        <p:attrNameLst>
                                          <p:attrName>ppt_w</p:attrName>
                                        </p:attrNameLst>
                                      </p:cBhvr>
                                      <p:tavLst>
                                        <p:tav tm="0">
                                          <p:val>
                                            <p:fltVal val="0"/>
                                          </p:val>
                                        </p:tav>
                                        <p:tav tm="100000">
                                          <p:val>
                                            <p:strVal val="#ppt_w"/>
                                          </p:val>
                                        </p:tav>
                                      </p:tavLst>
                                    </p:anim>
                                    <p:anim calcmode="lin" valueType="num">
                                      <p:cBhvr>
                                        <p:cTn id="50" dur="500" fill="hold"/>
                                        <p:tgtEl>
                                          <p:spTgt spid="13"/>
                                        </p:tgtEl>
                                        <p:attrNameLst>
                                          <p:attrName>ppt_h</p:attrName>
                                        </p:attrNameLst>
                                      </p:cBhvr>
                                      <p:tavLst>
                                        <p:tav tm="0">
                                          <p:val>
                                            <p:fltVal val="0"/>
                                          </p:val>
                                        </p:tav>
                                        <p:tav tm="100000">
                                          <p:val>
                                            <p:strVal val="#ppt_h"/>
                                          </p:val>
                                        </p:tav>
                                      </p:tavLst>
                                    </p:anim>
                                    <p:animEffect transition="in" filter="fade">
                                      <p:cBhvr>
                                        <p:cTn id="51" dur="500"/>
                                        <p:tgtEl>
                                          <p:spTgt spid="13"/>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4"/>
                                        </p:tgtEl>
                                        <p:attrNameLst>
                                          <p:attrName>style.visibility</p:attrName>
                                        </p:attrNameLst>
                                      </p:cBhvr>
                                      <p:to>
                                        <p:strVal val="visible"/>
                                      </p:to>
                                    </p:set>
                                    <p:anim calcmode="lin" valueType="num">
                                      <p:cBhvr>
                                        <p:cTn id="56" dur="500" fill="hold"/>
                                        <p:tgtEl>
                                          <p:spTgt spid="14"/>
                                        </p:tgtEl>
                                        <p:attrNameLst>
                                          <p:attrName>ppt_w</p:attrName>
                                        </p:attrNameLst>
                                      </p:cBhvr>
                                      <p:tavLst>
                                        <p:tav tm="0">
                                          <p:val>
                                            <p:fltVal val="0"/>
                                          </p:val>
                                        </p:tav>
                                        <p:tav tm="100000">
                                          <p:val>
                                            <p:strVal val="#ppt_w"/>
                                          </p:val>
                                        </p:tav>
                                      </p:tavLst>
                                    </p:anim>
                                    <p:anim calcmode="lin" valueType="num">
                                      <p:cBhvr>
                                        <p:cTn id="57" dur="500" fill="hold"/>
                                        <p:tgtEl>
                                          <p:spTgt spid="14"/>
                                        </p:tgtEl>
                                        <p:attrNameLst>
                                          <p:attrName>ppt_h</p:attrName>
                                        </p:attrNameLst>
                                      </p:cBhvr>
                                      <p:tavLst>
                                        <p:tav tm="0">
                                          <p:val>
                                            <p:fltVal val="0"/>
                                          </p:val>
                                        </p:tav>
                                        <p:tav tm="100000">
                                          <p:val>
                                            <p:strVal val="#ppt_h"/>
                                          </p:val>
                                        </p:tav>
                                      </p:tavLst>
                                    </p:anim>
                                    <p:animEffect transition="in" filter="fade">
                                      <p:cBhvr>
                                        <p:cTn id="58" dur="500"/>
                                        <p:tgtEl>
                                          <p:spTgt spid="14"/>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grpId="0" nodeType="clickEffect">
                                  <p:stCondLst>
                                    <p:cond delay="0"/>
                                  </p:stCondLst>
                                  <p:childTnLst>
                                    <p:set>
                                      <p:cBhvr>
                                        <p:cTn id="62" dur="1" fill="hold">
                                          <p:stCondLst>
                                            <p:cond delay="0"/>
                                          </p:stCondLst>
                                        </p:cTn>
                                        <p:tgtEl>
                                          <p:spTgt spid="18"/>
                                        </p:tgtEl>
                                        <p:attrNameLst>
                                          <p:attrName>style.visibility</p:attrName>
                                        </p:attrNameLst>
                                      </p:cBhvr>
                                      <p:to>
                                        <p:strVal val="visible"/>
                                      </p:to>
                                    </p:set>
                                    <p:anim calcmode="lin" valueType="num">
                                      <p:cBhvr>
                                        <p:cTn id="63" dur="500" fill="hold"/>
                                        <p:tgtEl>
                                          <p:spTgt spid="18"/>
                                        </p:tgtEl>
                                        <p:attrNameLst>
                                          <p:attrName>ppt_w</p:attrName>
                                        </p:attrNameLst>
                                      </p:cBhvr>
                                      <p:tavLst>
                                        <p:tav tm="0">
                                          <p:val>
                                            <p:fltVal val="0"/>
                                          </p:val>
                                        </p:tav>
                                        <p:tav tm="100000">
                                          <p:val>
                                            <p:strVal val="#ppt_w"/>
                                          </p:val>
                                        </p:tav>
                                      </p:tavLst>
                                    </p:anim>
                                    <p:anim calcmode="lin" valueType="num">
                                      <p:cBhvr>
                                        <p:cTn id="64" dur="500" fill="hold"/>
                                        <p:tgtEl>
                                          <p:spTgt spid="18"/>
                                        </p:tgtEl>
                                        <p:attrNameLst>
                                          <p:attrName>ppt_h</p:attrName>
                                        </p:attrNameLst>
                                      </p:cBhvr>
                                      <p:tavLst>
                                        <p:tav tm="0">
                                          <p:val>
                                            <p:fltVal val="0"/>
                                          </p:val>
                                        </p:tav>
                                        <p:tav tm="100000">
                                          <p:val>
                                            <p:strVal val="#ppt_h"/>
                                          </p:val>
                                        </p:tav>
                                      </p:tavLst>
                                    </p:anim>
                                    <p:animEffect transition="in" filter="fade">
                                      <p:cBhvr>
                                        <p:cTn id="65" dur="500"/>
                                        <p:tgtEl>
                                          <p:spTgt spid="18"/>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grpId="0" nodeType="clickEffect">
                                  <p:stCondLst>
                                    <p:cond delay="0"/>
                                  </p:stCondLst>
                                  <p:childTnLst>
                                    <p:set>
                                      <p:cBhvr>
                                        <p:cTn id="69" dur="1" fill="hold">
                                          <p:stCondLst>
                                            <p:cond delay="0"/>
                                          </p:stCondLst>
                                        </p:cTn>
                                        <p:tgtEl>
                                          <p:spTgt spid="15"/>
                                        </p:tgtEl>
                                        <p:attrNameLst>
                                          <p:attrName>style.visibility</p:attrName>
                                        </p:attrNameLst>
                                      </p:cBhvr>
                                      <p:to>
                                        <p:strVal val="visible"/>
                                      </p:to>
                                    </p:set>
                                    <p:anim calcmode="lin" valueType="num">
                                      <p:cBhvr>
                                        <p:cTn id="70" dur="500" fill="hold"/>
                                        <p:tgtEl>
                                          <p:spTgt spid="15"/>
                                        </p:tgtEl>
                                        <p:attrNameLst>
                                          <p:attrName>ppt_w</p:attrName>
                                        </p:attrNameLst>
                                      </p:cBhvr>
                                      <p:tavLst>
                                        <p:tav tm="0">
                                          <p:val>
                                            <p:fltVal val="0"/>
                                          </p:val>
                                        </p:tav>
                                        <p:tav tm="100000">
                                          <p:val>
                                            <p:strVal val="#ppt_w"/>
                                          </p:val>
                                        </p:tav>
                                      </p:tavLst>
                                    </p:anim>
                                    <p:anim calcmode="lin" valueType="num">
                                      <p:cBhvr>
                                        <p:cTn id="71" dur="500" fill="hold"/>
                                        <p:tgtEl>
                                          <p:spTgt spid="15"/>
                                        </p:tgtEl>
                                        <p:attrNameLst>
                                          <p:attrName>ppt_h</p:attrName>
                                        </p:attrNameLst>
                                      </p:cBhvr>
                                      <p:tavLst>
                                        <p:tav tm="0">
                                          <p:val>
                                            <p:fltVal val="0"/>
                                          </p:val>
                                        </p:tav>
                                        <p:tav tm="100000">
                                          <p:val>
                                            <p:strVal val="#ppt_h"/>
                                          </p:val>
                                        </p:tav>
                                      </p:tavLst>
                                    </p:anim>
                                    <p:animEffect transition="in" filter="fade">
                                      <p:cBhvr>
                                        <p:cTn id="7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9" grpId="0" animBg="1"/>
      <p:bldP spid="10" grpId="0" animBg="1"/>
      <p:bldP spid="11" grpId="0" animBg="1"/>
      <p:bldP spid="12" grpId="0" animBg="1"/>
      <p:bldP spid="13" grpId="0" animBg="1"/>
      <p:bldP spid="14" grpId="0" animBg="1"/>
      <p:bldP spid="15" grpId="0" animBg="1"/>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r>
              <a:rPr lang="he-IL" sz="4400" dirty="0" smtClean="0"/>
              <a:t>מביאים בחשבון</a:t>
            </a:r>
            <a:endParaRPr lang="en-US" sz="4400" dirty="0"/>
          </a:p>
        </p:txBody>
      </p:sp>
      <p:sp>
        <p:nvSpPr>
          <p:cNvPr id="3" name="מציין מיקום תוכן 2"/>
          <p:cNvSpPr>
            <a:spLocks noGrp="1"/>
          </p:cNvSpPr>
          <p:nvPr>
            <p:ph idx="1"/>
          </p:nvPr>
        </p:nvSpPr>
        <p:spPr>
          <a:xfrm>
            <a:off x="696686" y="2005013"/>
            <a:ext cx="7034908" cy="4171950"/>
          </a:xfrm>
        </p:spPr>
        <p:txBody>
          <a:bodyPr>
            <a:normAutofit/>
          </a:bodyPr>
          <a:lstStyle/>
          <a:p>
            <a:pPr lvl="0"/>
            <a:r>
              <a:rPr lang="he-IL" sz="4000" dirty="0"/>
              <a:t>אילו </a:t>
            </a:r>
            <a:r>
              <a:rPr lang="he-IL" sz="4000" dirty="0" smtClean="0"/>
              <a:t>שימושים הצעתם לפריטים שמצאתם?</a:t>
            </a:r>
            <a:endParaRPr lang="en-US" sz="3600" dirty="0"/>
          </a:p>
          <a:p>
            <a:pPr lvl="0"/>
            <a:r>
              <a:rPr lang="he-IL" sz="4000" dirty="0" smtClean="0"/>
              <a:t>האם ישנם פריטים שלהם יותר משימוש אחד?</a:t>
            </a:r>
          </a:p>
          <a:p>
            <a:pPr lvl="0"/>
            <a:r>
              <a:rPr lang="he-IL" sz="4000" dirty="0" smtClean="0"/>
              <a:t>מה משותף לכל אותם "פריטים"?</a:t>
            </a:r>
            <a:endParaRPr lang="en-US" sz="3600" dirty="0"/>
          </a:p>
        </p:txBody>
      </p:sp>
      <p:pic>
        <p:nvPicPr>
          <p:cNvPr id="4" name="Picture 2" descr="\\mapa\all\AmitG\חטיבה - פיננסי\דמויות\man1.jp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293013" y="3979683"/>
            <a:ext cx="1850987" cy="288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77985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dirty="0" smtClean="0"/>
              <a:t>מהו משאב?</a:t>
            </a:r>
            <a:endParaRPr lang="en-US" dirty="0"/>
          </a:p>
        </p:txBody>
      </p:sp>
      <p:sp>
        <p:nvSpPr>
          <p:cNvPr id="3" name="מציין מיקום תוכן 2"/>
          <p:cNvSpPr>
            <a:spLocks noGrp="1"/>
          </p:cNvSpPr>
          <p:nvPr>
            <p:ph idx="1"/>
          </p:nvPr>
        </p:nvSpPr>
        <p:spPr/>
        <p:txBody>
          <a:bodyPr>
            <a:normAutofit fontScale="92500"/>
          </a:bodyPr>
          <a:lstStyle/>
          <a:p>
            <a:pPr marL="0" indent="0">
              <a:buNone/>
            </a:pPr>
            <a:r>
              <a:rPr lang="he-IL" dirty="0" smtClean="0"/>
              <a:t>חומר, כלי ואמצעי העומד </a:t>
            </a:r>
            <a:r>
              <a:rPr lang="he-IL" dirty="0"/>
              <a:t>לרשות האדם לצרכים שונים. המשאבים יכולים </a:t>
            </a:r>
            <a:r>
              <a:rPr lang="he-IL" dirty="0" smtClean="0"/>
              <a:t>להיות:</a:t>
            </a:r>
          </a:p>
          <a:p>
            <a:r>
              <a:rPr lang="he-IL" b="1" dirty="0" smtClean="0"/>
              <a:t>טבעיים </a:t>
            </a:r>
            <a:r>
              <a:rPr lang="he-IL" dirty="0"/>
              <a:t>(מים, רוח, </a:t>
            </a:r>
            <a:r>
              <a:rPr lang="he-IL" dirty="0" smtClean="0"/>
              <a:t>אור </a:t>
            </a:r>
            <a:r>
              <a:rPr lang="he-IL" dirty="0"/>
              <a:t>השמש</a:t>
            </a:r>
            <a:r>
              <a:rPr lang="he-IL" dirty="0" smtClean="0"/>
              <a:t>); </a:t>
            </a:r>
            <a:r>
              <a:rPr lang="he-IL" dirty="0"/>
              <a:t>או </a:t>
            </a:r>
            <a:r>
              <a:rPr lang="he-IL" b="1" dirty="0" smtClean="0"/>
              <a:t>מלאכותיים </a:t>
            </a:r>
            <a:r>
              <a:rPr lang="he-IL" dirty="0" smtClean="0"/>
              <a:t>(חשמל</a:t>
            </a:r>
            <a:r>
              <a:rPr lang="he-IL" dirty="0"/>
              <a:t>, כבישים, מכוניות</a:t>
            </a:r>
            <a:r>
              <a:rPr lang="he-IL" dirty="0" smtClean="0"/>
              <a:t>)</a:t>
            </a:r>
          </a:p>
          <a:p>
            <a:r>
              <a:rPr lang="he-IL" dirty="0" smtClean="0"/>
              <a:t>משאבים </a:t>
            </a:r>
            <a:r>
              <a:rPr lang="he-IL" dirty="0"/>
              <a:t>יכולים להיות </a:t>
            </a:r>
            <a:r>
              <a:rPr lang="he-IL" b="1" dirty="0" smtClean="0"/>
              <a:t>מוחשיים </a:t>
            </a:r>
            <a:r>
              <a:rPr lang="he-IL" dirty="0" smtClean="0"/>
              <a:t>(פלסטיק</a:t>
            </a:r>
            <a:r>
              <a:rPr lang="he-IL" dirty="0"/>
              <a:t>, עץ, בטון</a:t>
            </a:r>
            <a:r>
              <a:rPr lang="he-IL" dirty="0" smtClean="0"/>
              <a:t>); </a:t>
            </a:r>
            <a:r>
              <a:rPr lang="he-IL" dirty="0"/>
              <a:t>או </a:t>
            </a:r>
            <a:r>
              <a:rPr lang="he-IL" b="1" dirty="0"/>
              <a:t>מופשטים </a:t>
            </a:r>
            <a:r>
              <a:rPr lang="he-IL" dirty="0"/>
              <a:t>(מומחיות, השכלה</a:t>
            </a:r>
            <a:r>
              <a:rPr lang="he-IL" dirty="0" smtClean="0"/>
              <a:t>)</a:t>
            </a:r>
          </a:p>
          <a:p>
            <a:r>
              <a:rPr lang="he-IL" dirty="0" smtClean="0"/>
              <a:t>יש </a:t>
            </a:r>
            <a:r>
              <a:rPr lang="he-IL" dirty="0"/>
              <a:t>גם משאב טבעי נוסף, כזה שלא ניתן לאגור אותו אך ניתן לכמת אותו ולחוש בו – </a:t>
            </a:r>
            <a:r>
              <a:rPr lang="he-IL" b="1" dirty="0" smtClean="0"/>
              <a:t>זמן</a:t>
            </a:r>
          </a:p>
          <a:p>
            <a:pPr marL="0" indent="0">
              <a:buNone/>
            </a:pPr>
            <a:r>
              <a:rPr lang="he-IL" b="1" dirty="0" smtClean="0"/>
              <a:t>מה </a:t>
            </a:r>
            <a:r>
              <a:rPr lang="he-IL" b="1" dirty="0"/>
              <a:t>שמשותף לכל המשאבים שהם דרושים לנו ושאפשר למדוד אותם, כלומר לבדוק את הכמות שלהם</a:t>
            </a:r>
            <a:r>
              <a:rPr lang="he-IL" b="1" dirty="0" smtClean="0"/>
              <a:t>.</a:t>
            </a:r>
            <a:endParaRPr lang="en-US" b="1" dirty="0"/>
          </a:p>
        </p:txBody>
      </p:sp>
    </p:spTree>
    <p:extLst>
      <p:ext uri="{BB962C8B-B14F-4D97-AF65-F5344CB8AC3E}">
        <p14:creationId xmlns:p14="http://schemas.microsoft.com/office/powerpoint/2010/main" val="83165705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heme/theme1.xml><?xml version="1.0" encoding="utf-8"?>
<a:theme xmlns:a="http://schemas.openxmlformats.org/drawingml/2006/main" name="Office Theme">
  <a:themeElements>
    <a:clrScheme name="Custom 4">
      <a:dk1>
        <a:srgbClr val="3E3E3E"/>
      </a:dk1>
      <a:lt1>
        <a:sysClr val="window" lastClr="FFFFFF"/>
      </a:lt1>
      <a:dk2>
        <a:srgbClr val="2F5B73"/>
      </a:dk2>
      <a:lt2>
        <a:srgbClr val="ECF7FA"/>
      </a:lt2>
      <a:accent1>
        <a:srgbClr val="B3DFEA"/>
      </a:accent1>
      <a:accent2>
        <a:srgbClr val="E7E3CE"/>
      </a:accent2>
      <a:accent3>
        <a:srgbClr val="9EC946"/>
      </a:accent3>
      <a:accent4>
        <a:srgbClr val="5B9503"/>
      </a:accent4>
      <a:accent5>
        <a:srgbClr val="FF9200"/>
      </a:accent5>
      <a:accent6>
        <a:srgbClr val="F2F2F2"/>
      </a:accent6>
      <a:hlink>
        <a:srgbClr val="00B0F0"/>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3099</TotalTime>
  <Words>1993</Words>
  <Application>Microsoft Office PowerPoint</Application>
  <PresentationFormat>On-screen Show (4:3)</PresentationFormat>
  <Paragraphs>274</Paragraphs>
  <Slides>24</Slides>
  <Notes>24</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FbPoza Regular</vt:lpstr>
      <vt:lpstr>Wingdings</vt:lpstr>
      <vt:lpstr>Office Theme</vt:lpstr>
      <vt:lpstr>האי כלכל</vt:lpstr>
      <vt:lpstr>יוצאים להפלגה</vt:lpstr>
      <vt:lpstr>PowerPoint Presentation</vt:lpstr>
      <vt:lpstr>PowerPoint Presentation</vt:lpstr>
      <vt:lpstr>PowerPoint Presentation</vt:lpstr>
      <vt:lpstr>PowerPoint Presentation</vt:lpstr>
      <vt:lpstr>PowerPoint Presentation</vt:lpstr>
      <vt:lpstr>מביאים בחשבון</vt:lpstr>
      <vt:lpstr>מהו משאב?</vt:lpstr>
      <vt:lpstr>מה צריך כדי לייצר?</vt:lpstr>
      <vt:lpstr>מוחשי או לא?</vt:lpstr>
      <vt:lpstr>PowerPoint Presentation</vt:lpstr>
      <vt:lpstr>יוצאים למשימה</vt:lpstr>
      <vt:lpstr>דוגמא</vt:lpstr>
      <vt:lpstr>זמן הצגה</vt:lpstr>
      <vt:lpstr>ממשיכים במשימה</vt:lpstr>
      <vt:lpstr>דוגמא</vt:lpstr>
      <vt:lpstr>זמן הצגה</vt:lpstr>
      <vt:lpstr>שאלות לדיון</vt:lpstr>
      <vt:lpstr>סדר עדיפויות</vt:lpstr>
      <vt:lpstr>בעיית המחסור</vt:lpstr>
      <vt:lpstr>על התכנית "לתפוס ת'כסף"</vt:lpstr>
      <vt:lpstr>עכשיו יש לנו מושג על...</vt:lpstr>
      <vt:lpstr>לא לשכוח שיעורי בית! מבדק לפרק 1, האי כלכל</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keren eis</dc:creator>
  <cp:lastModifiedBy>Miri Barenblat</cp:lastModifiedBy>
  <cp:revision>125</cp:revision>
  <cp:lastPrinted>2016-01-04T10:18:29Z</cp:lastPrinted>
  <dcterms:created xsi:type="dcterms:W3CDTF">2014-08-11T06:22:29Z</dcterms:created>
  <dcterms:modified xsi:type="dcterms:W3CDTF">2023-09-12T10:59:51Z</dcterms:modified>
</cp:coreProperties>
</file>